
<file path=[Content_Types].xml><?xml version="1.0" encoding="utf-8"?>
<Types xmlns="http://schemas.openxmlformats.org/package/2006/content-types">
  <Default Extension="png" ContentType="image/png"/>
  <Default Extension="jfif" ContentType="image/jpe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media/image4.jpg" ContentType="image/jpg"/>
  <Override PartName="/ppt/media/image8.jpg" ContentType="image/jp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Lst>
  <p:notesMasterIdLst>
    <p:notesMasterId r:id="rId77"/>
  </p:notesMasterIdLst>
  <p:sldIdLst>
    <p:sldId id="267" r:id="rId2"/>
    <p:sldId id="269" r:id="rId3"/>
    <p:sldId id="268" r:id="rId4"/>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6" r:id="rId19"/>
    <p:sldId id="287" r:id="rId20"/>
    <p:sldId id="347"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17" r:id="rId40"/>
    <p:sldId id="345" r:id="rId41"/>
    <p:sldId id="307" r:id="rId42"/>
    <p:sldId id="308" r:id="rId43"/>
    <p:sldId id="309" r:id="rId44"/>
    <p:sldId id="310" r:id="rId45"/>
    <p:sldId id="311" r:id="rId46"/>
    <p:sldId id="312" r:id="rId47"/>
    <p:sldId id="313" r:id="rId48"/>
    <p:sldId id="314" r:id="rId49"/>
    <p:sldId id="315" r:id="rId50"/>
    <p:sldId id="316" r:id="rId51"/>
    <p:sldId id="318" r:id="rId52"/>
    <p:sldId id="319" r:id="rId53"/>
    <p:sldId id="320" r:id="rId54"/>
    <p:sldId id="321" r:id="rId55"/>
    <p:sldId id="323" r:id="rId56"/>
    <p:sldId id="322" r:id="rId57"/>
    <p:sldId id="324" r:id="rId58"/>
    <p:sldId id="325" r:id="rId59"/>
    <p:sldId id="340" r:id="rId60"/>
    <p:sldId id="341" r:id="rId61"/>
    <p:sldId id="342" r:id="rId62"/>
    <p:sldId id="331" r:id="rId63"/>
    <p:sldId id="332" r:id="rId64"/>
    <p:sldId id="335" r:id="rId65"/>
    <p:sldId id="336" r:id="rId66"/>
    <p:sldId id="343" r:id="rId67"/>
    <p:sldId id="344" r:id="rId68"/>
    <p:sldId id="333" r:id="rId69"/>
    <p:sldId id="334" r:id="rId70"/>
    <p:sldId id="346" r:id="rId71"/>
    <p:sldId id="326" r:id="rId72"/>
    <p:sldId id="327" r:id="rId73"/>
    <p:sldId id="328" r:id="rId74"/>
    <p:sldId id="329" r:id="rId75"/>
    <p:sldId id="330" r:id="rId76"/>
  </p:sldIdLst>
  <p:sldSz cx="9144000" cy="5143500" type="screen16x9"/>
  <p:notesSz cx="6858000" cy="9144000"/>
  <p:defaultText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79"/>
    <a:srgbClr val="FF7900"/>
    <a:srgbClr val="FF7C00"/>
    <a:srgbClr val="003359"/>
    <a:srgbClr val="AAAAAA"/>
    <a:srgbClr val="407AAA"/>
    <a:srgbClr val="A7B6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7" autoAdjust="0"/>
    <p:restoredTop sz="94694" autoAdjust="0"/>
  </p:normalViewPr>
  <p:slideViewPr>
    <p:cSldViewPr snapToGrid="0" snapToObjects="1" showGuides="1">
      <p:cViewPr varScale="1">
        <p:scale>
          <a:sx n="147" d="100"/>
          <a:sy n="147" d="100"/>
        </p:scale>
        <p:origin x="558"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Arbeitsblat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Tabelle1!$B$1</c:f>
              <c:strCache>
                <c:ptCount val="1"/>
                <c:pt idx="0">
                  <c:v>Max. Lebensdauer häufig genutzer Speichermedien (in Jahren)</c:v>
                </c:pt>
              </c:strCache>
            </c:strRef>
          </c:tx>
          <c:spPr>
            <a:solidFill>
              <a:schemeClr val="accent2"/>
            </a:solidFill>
            <a:ln>
              <a:noFill/>
            </a:ln>
            <a:effectLst/>
          </c:spPr>
          <c:invertIfNegative val="0"/>
          <c:cat>
            <c:strRef>
              <c:f>Tabelle1!$A$2:$A$8</c:f>
              <c:strCache>
                <c:ptCount val="7"/>
                <c:pt idx="0">
                  <c:v>Hard Drive Disc</c:v>
                </c:pt>
                <c:pt idx="1">
                  <c:v>USB-Stick</c:v>
                </c:pt>
                <c:pt idx="2">
                  <c:v>CD-R</c:v>
                </c:pt>
                <c:pt idx="3">
                  <c:v>CD/DVD-RW</c:v>
                </c:pt>
                <c:pt idx="4">
                  <c:v>DVD-RAM</c:v>
                </c:pt>
                <c:pt idx="5">
                  <c:v>BD-R</c:v>
                </c:pt>
                <c:pt idx="6">
                  <c:v>DVD/BD gepresst</c:v>
                </c:pt>
              </c:strCache>
            </c:strRef>
          </c:cat>
          <c:val>
            <c:numRef>
              <c:f>Tabelle1!$B$2:$B$8</c:f>
              <c:numCache>
                <c:formatCode>General</c:formatCode>
                <c:ptCount val="7"/>
                <c:pt idx="0">
                  <c:v>10</c:v>
                </c:pt>
                <c:pt idx="1">
                  <c:v>10</c:v>
                </c:pt>
                <c:pt idx="2">
                  <c:v>10</c:v>
                </c:pt>
                <c:pt idx="3">
                  <c:v>10</c:v>
                </c:pt>
                <c:pt idx="4">
                  <c:v>30</c:v>
                </c:pt>
                <c:pt idx="5">
                  <c:v>50</c:v>
                </c:pt>
                <c:pt idx="6">
                  <c:v>100</c:v>
                </c:pt>
              </c:numCache>
            </c:numRef>
          </c:val>
          <c:extLst>
            <c:ext xmlns:c16="http://schemas.microsoft.com/office/drawing/2014/chart" uri="{C3380CC4-5D6E-409C-BE32-E72D297353CC}">
              <c16:uniqueId val="{00000000-85E4-49A5-BD57-088117EE679B}"/>
            </c:ext>
          </c:extLst>
        </c:ser>
        <c:dLbls>
          <c:showLegendKey val="0"/>
          <c:showVal val="0"/>
          <c:showCatName val="0"/>
          <c:showSerName val="0"/>
          <c:showPercent val="0"/>
          <c:showBubbleSize val="0"/>
        </c:dLbls>
        <c:gapWidth val="219"/>
        <c:overlap val="-27"/>
        <c:axId val="1339876240"/>
        <c:axId val="1339893296"/>
      </c:barChart>
      <c:catAx>
        <c:axId val="133987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1339893296"/>
        <c:crosses val="autoZero"/>
        <c:auto val="1"/>
        <c:lblAlgn val="ctr"/>
        <c:lblOffset val="100"/>
        <c:noMultiLvlLbl val="0"/>
      </c:catAx>
      <c:valAx>
        <c:axId val="13398932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1339876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453032-D597-4269-8DD5-8B2D90291568}" type="doc">
      <dgm:prSet loTypeId="urn:microsoft.com/office/officeart/2005/8/layout/hierarchy2" loCatId="hierarchy" qsTypeId="urn:microsoft.com/office/officeart/2005/8/quickstyle/simple1" qsCatId="simple" csTypeId="urn:microsoft.com/office/officeart/2005/8/colors/colorful3" csCatId="colorful" phldr="1"/>
      <dgm:spPr/>
      <dgm:t>
        <a:bodyPr/>
        <a:lstStyle/>
        <a:p>
          <a:endParaRPr lang="de-DE"/>
        </a:p>
      </dgm:t>
    </dgm:pt>
    <dgm:pt modelId="{E02F18CB-C101-42CF-B3D4-D47DC42E1FA9}">
      <dgm:prSet phldrT="[Text]"/>
      <dgm:spPr/>
      <dgm:t>
        <a:bodyPr/>
        <a:lstStyle/>
        <a:p>
          <a:r>
            <a:rPr lang="de-DE" dirty="0" smtClean="0"/>
            <a:t>Projekt</a:t>
          </a:r>
          <a:endParaRPr lang="de-DE" dirty="0"/>
        </a:p>
      </dgm:t>
    </dgm:pt>
    <dgm:pt modelId="{196855FC-6710-4078-838C-1AFD4BD5A1A0}" type="parTrans" cxnId="{6525B770-1C97-41F3-A624-273623007099}">
      <dgm:prSet/>
      <dgm:spPr/>
      <dgm:t>
        <a:bodyPr/>
        <a:lstStyle/>
        <a:p>
          <a:endParaRPr lang="de-DE"/>
        </a:p>
      </dgm:t>
    </dgm:pt>
    <dgm:pt modelId="{686F266A-ADB5-44AA-A823-AB3E0D5849C0}" type="sibTrans" cxnId="{6525B770-1C97-41F3-A624-273623007099}">
      <dgm:prSet/>
      <dgm:spPr/>
      <dgm:t>
        <a:bodyPr/>
        <a:lstStyle/>
        <a:p>
          <a:endParaRPr lang="de-DE"/>
        </a:p>
      </dgm:t>
    </dgm:pt>
    <dgm:pt modelId="{E51534AF-BD6C-4018-BBDF-E63DAEF0CC34}">
      <dgm:prSet phldrT="[Text]"/>
      <dgm:spPr/>
      <dgm:t>
        <a:bodyPr/>
        <a:lstStyle/>
        <a:p>
          <a:r>
            <a:rPr lang="de-DE" dirty="0" smtClean="0"/>
            <a:t>Daten</a:t>
          </a:r>
          <a:endParaRPr lang="de-DE" dirty="0"/>
        </a:p>
      </dgm:t>
    </dgm:pt>
    <dgm:pt modelId="{BD11A04A-9739-40A7-BC29-B9A9942DC601}" type="parTrans" cxnId="{83BDE633-20DA-4649-AFF4-7C6ADB147E13}">
      <dgm:prSet/>
      <dgm:spPr/>
      <dgm:t>
        <a:bodyPr/>
        <a:lstStyle/>
        <a:p>
          <a:endParaRPr lang="de-DE" dirty="0"/>
        </a:p>
      </dgm:t>
    </dgm:pt>
    <dgm:pt modelId="{1B7BE2CD-A764-4C35-A584-85059595F622}" type="sibTrans" cxnId="{83BDE633-20DA-4649-AFF4-7C6ADB147E13}">
      <dgm:prSet/>
      <dgm:spPr/>
      <dgm:t>
        <a:bodyPr/>
        <a:lstStyle/>
        <a:p>
          <a:endParaRPr lang="de-DE"/>
        </a:p>
      </dgm:t>
    </dgm:pt>
    <dgm:pt modelId="{A3F9F810-3590-4397-A457-644B01F59529}">
      <dgm:prSet phldrT="[Text]"/>
      <dgm:spPr>
        <a:solidFill>
          <a:srgbClr val="FF7C00"/>
        </a:solidFill>
      </dgm:spPr>
      <dgm:t>
        <a:bodyPr/>
        <a:lstStyle/>
        <a:p>
          <a:r>
            <a:rPr lang="de-DE" dirty="0" smtClean="0"/>
            <a:t>Rohdaten</a:t>
          </a:r>
          <a:endParaRPr lang="de-DE" dirty="0"/>
        </a:p>
      </dgm:t>
    </dgm:pt>
    <dgm:pt modelId="{CFFD72F8-1196-4FA8-B178-8696703B8582}" type="parTrans" cxnId="{A403D8C9-F0A2-4E8E-84B0-AD7B0B6FF0F0}">
      <dgm:prSet/>
      <dgm:spPr>
        <a:ln>
          <a:solidFill>
            <a:srgbClr val="00B0F0"/>
          </a:solidFill>
        </a:ln>
      </dgm:spPr>
      <dgm:t>
        <a:bodyPr/>
        <a:lstStyle/>
        <a:p>
          <a:endParaRPr lang="de-DE" dirty="0"/>
        </a:p>
      </dgm:t>
    </dgm:pt>
    <dgm:pt modelId="{2BABEC07-3C23-43D6-9380-DE278848BB47}" type="sibTrans" cxnId="{A403D8C9-F0A2-4E8E-84B0-AD7B0B6FF0F0}">
      <dgm:prSet/>
      <dgm:spPr/>
      <dgm:t>
        <a:bodyPr/>
        <a:lstStyle/>
        <a:p>
          <a:endParaRPr lang="de-DE"/>
        </a:p>
      </dgm:t>
    </dgm:pt>
    <dgm:pt modelId="{4569DEC3-813B-4768-B028-CD9DEFFE022E}">
      <dgm:prSet phldrT="[Text]"/>
      <dgm:spPr>
        <a:solidFill>
          <a:srgbClr val="FF7900"/>
        </a:solidFill>
      </dgm:spPr>
      <dgm:t>
        <a:bodyPr/>
        <a:lstStyle/>
        <a:p>
          <a:r>
            <a:rPr lang="de-DE" dirty="0" smtClean="0"/>
            <a:t>bearbeitete</a:t>
          </a:r>
        </a:p>
        <a:p>
          <a:r>
            <a:rPr lang="de-DE" dirty="0" smtClean="0"/>
            <a:t>Daten</a:t>
          </a:r>
          <a:endParaRPr lang="de-DE" dirty="0"/>
        </a:p>
      </dgm:t>
    </dgm:pt>
    <dgm:pt modelId="{8FE4BE54-B82A-4A7A-AC52-C8C5F5840355}" type="parTrans" cxnId="{38D93EC9-CC3F-41A7-91C4-2F61992FD6C8}">
      <dgm:prSet/>
      <dgm:spPr>
        <a:ln>
          <a:solidFill>
            <a:srgbClr val="00B0F0"/>
          </a:solidFill>
        </a:ln>
      </dgm:spPr>
      <dgm:t>
        <a:bodyPr/>
        <a:lstStyle/>
        <a:p>
          <a:endParaRPr lang="de-DE" dirty="0"/>
        </a:p>
      </dgm:t>
    </dgm:pt>
    <dgm:pt modelId="{8CB29F90-F6DE-4EBF-8DC3-1E23602D35BC}" type="sibTrans" cxnId="{38D93EC9-CC3F-41A7-91C4-2F61992FD6C8}">
      <dgm:prSet/>
      <dgm:spPr/>
      <dgm:t>
        <a:bodyPr/>
        <a:lstStyle/>
        <a:p>
          <a:endParaRPr lang="de-DE"/>
        </a:p>
      </dgm:t>
    </dgm:pt>
    <dgm:pt modelId="{C1CE14E6-309F-4E78-9991-C80EF2A56E1C}">
      <dgm:prSet phldrT="[Text]"/>
      <dgm:spPr/>
      <dgm:t>
        <a:bodyPr/>
        <a:lstStyle/>
        <a:p>
          <a:r>
            <a:rPr lang="de-DE" dirty="0" smtClean="0"/>
            <a:t>Poster</a:t>
          </a:r>
          <a:endParaRPr lang="de-DE" dirty="0"/>
        </a:p>
      </dgm:t>
    </dgm:pt>
    <dgm:pt modelId="{2B218489-0AE7-491C-A208-C4DFCCD5989E}" type="parTrans" cxnId="{104BC80E-B808-4872-B292-63BA9652B13D}">
      <dgm:prSet/>
      <dgm:spPr/>
      <dgm:t>
        <a:bodyPr/>
        <a:lstStyle/>
        <a:p>
          <a:endParaRPr lang="de-DE" dirty="0"/>
        </a:p>
      </dgm:t>
    </dgm:pt>
    <dgm:pt modelId="{E1335083-350E-4B2B-A0EC-EB235FE37089}" type="sibTrans" cxnId="{104BC80E-B808-4872-B292-63BA9652B13D}">
      <dgm:prSet/>
      <dgm:spPr/>
      <dgm:t>
        <a:bodyPr/>
        <a:lstStyle/>
        <a:p>
          <a:endParaRPr lang="de-DE"/>
        </a:p>
      </dgm:t>
    </dgm:pt>
    <dgm:pt modelId="{CF5D678C-9385-4932-B5F7-59BFA1952C1F}" type="pres">
      <dgm:prSet presAssocID="{0F453032-D597-4269-8DD5-8B2D90291568}" presName="diagram" presStyleCnt="0">
        <dgm:presLayoutVars>
          <dgm:chPref val="1"/>
          <dgm:dir/>
          <dgm:animOne val="branch"/>
          <dgm:animLvl val="lvl"/>
          <dgm:resizeHandles val="exact"/>
        </dgm:presLayoutVars>
      </dgm:prSet>
      <dgm:spPr/>
      <dgm:t>
        <a:bodyPr/>
        <a:lstStyle/>
        <a:p>
          <a:endParaRPr lang="de-DE"/>
        </a:p>
      </dgm:t>
    </dgm:pt>
    <dgm:pt modelId="{CA1265BC-9EDE-4033-B3D6-7DF683A9DE2F}" type="pres">
      <dgm:prSet presAssocID="{E02F18CB-C101-42CF-B3D4-D47DC42E1FA9}" presName="root1" presStyleCnt="0"/>
      <dgm:spPr/>
    </dgm:pt>
    <dgm:pt modelId="{41A4393C-E7EA-41F0-9FFC-54FD2F9A2D8F}" type="pres">
      <dgm:prSet presAssocID="{E02F18CB-C101-42CF-B3D4-D47DC42E1FA9}" presName="LevelOneTextNode" presStyleLbl="node0" presStyleIdx="0" presStyleCnt="1">
        <dgm:presLayoutVars>
          <dgm:chPref val="3"/>
        </dgm:presLayoutVars>
      </dgm:prSet>
      <dgm:spPr/>
      <dgm:t>
        <a:bodyPr/>
        <a:lstStyle/>
        <a:p>
          <a:endParaRPr lang="de-DE"/>
        </a:p>
      </dgm:t>
    </dgm:pt>
    <dgm:pt modelId="{AF411711-63FE-4529-AD8C-6A8F4B84FDFD}" type="pres">
      <dgm:prSet presAssocID="{E02F18CB-C101-42CF-B3D4-D47DC42E1FA9}" presName="level2hierChild" presStyleCnt="0"/>
      <dgm:spPr/>
    </dgm:pt>
    <dgm:pt modelId="{E47CC34C-224F-467D-92C1-F55DA58AF7B1}" type="pres">
      <dgm:prSet presAssocID="{BD11A04A-9739-40A7-BC29-B9A9942DC601}" presName="conn2-1" presStyleLbl="parChTrans1D2" presStyleIdx="0" presStyleCnt="2"/>
      <dgm:spPr/>
      <dgm:t>
        <a:bodyPr/>
        <a:lstStyle/>
        <a:p>
          <a:endParaRPr lang="de-DE"/>
        </a:p>
      </dgm:t>
    </dgm:pt>
    <dgm:pt modelId="{19784047-89DC-45C5-90A6-7F90A61ED235}" type="pres">
      <dgm:prSet presAssocID="{BD11A04A-9739-40A7-BC29-B9A9942DC601}" presName="connTx" presStyleLbl="parChTrans1D2" presStyleIdx="0" presStyleCnt="2"/>
      <dgm:spPr/>
      <dgm:t>
        <a:bodyPr/>
        <a:lstStyle/>
        <a:p>
          <a:endParaRPr lang="de-DE"/>
        </a:p>
      </dgm:t>
    </dgm:pt>
    <dgm:pt modelId="{EEF18F3F-2714-4B61-A44E-7970F654703D}" type="pres">
      <dgm:prSet presAssocID="{E51534AF-BD6C-4018-BBDF-E63DAEF0CC34}" presName="root2" presStyleCnt="0"/>
      <dgm:spPr/>
    </dgm:pt>
    <dgm:pt modelId="{8CC773EA-D8B7-4906-B8D6-6E9FCDAF99DF}" type="pres">
      <dgm:prSet presAssocID="{E51534AF-BD6C-4018-BBDF-E63DAEF0CC34}" presName="LevelTwoTextNode" presStyleLbl="node2" presStyleIdx="0" presStyleCnt="2">
        <dgm:presLayoutVars>
          <dgm:chPref val="3"/>
        </dgm:presLayoutVars>
      </dgm:prSet>
      <dgm:spPr/>
      <dgm:t>
        <a:bodyPr/>
        <a:lstStyle/>
        <a:p>
          <a:endParaRPr lang="de-DE"/>
        </a:p>
      </dgm:t>
    </dgm:pt>
    <dgm:pt modelId="{116B6357-1BB1-4F8B-A9FC-1FC1FB922A0F}" type="pres">
      <dgm:prSet presAssocID="{E51534AF-BD6C-4018-BBDF-E63DAEF0CC34}" presName="level3hierChild" presStyleCnt="0"/>
      <dgm:spPr/>
    </dgm:pt>
    <dgm:pt modelId="{41E8297E-AA5E-4283-B837-09E1B789A3D2}" type="pres">
      <dgm:prSet presAssocID="{CFFD72F8-1196-4FA8-B178-8696703B8582}" presName="conn2-1" presStyleLbl="parChTrans1D3" presStyleIdx="0" presStyleCnt="2"/>
      <dgm:spPr/>
      <dgm:t>
        <a:bodyPr/>
        <a:lstStyle/>
        <a:p>
          <a:endParaRPr lang="de-DE"/>
        </a:p>
      </dgm:t>
    </dgm:pt>
    <dgm:pt modelId="{50F556E5-418B-4E21-A2BD-AAC3F1923772}" type="pres">
      <dgm:prSet presAssocID="{CFFD72F8-1196-4FA8-B178-8696703B8582}" presName="connTx" presStyleLbl="parChTrans1D3" presStyleIdx="0" presStyleCnt="2"/>
      <dgm:spPr/>
      <dgm:t>
        <a:bodyPr/>
        <a:lstStyle/>
        <a:p>
          <a:endParaRPr lang="de-DE"/>
        </a:p>
      </dgm:t>
    </dgm:pt>
    <dgm:pt modelId="{0F84ADDB-685F-4B2E-8ABD-6FA95F4376B1}" type="pres">
      <dgm:prSet presAssocID="{A3F9F810-3590-4397-A457-644B01F59529}" presName="root2" presStyleCnt="0"/>
      <dgm:spPr/>
    </dgm:pt>
    <dgm:pt modelId="{5E9807BC-6FCD-490E-9640-B599FD1C31DE}" type="pres">
      <dgm:prSet presAssocID="{A3F9F810-3590-4397-A457-644B01F59529}" presName="LevelTwoTextNode" presStyleLbl="node3" presStyleIdx="0" presStyleCnt="2">
        <dgm:presLayoutVars>
          <dgm:chPref val="3"/>
        </dgm:presLayoutVars>
      </dgm:prSet>
      <dgm:spPr/>
      <dgm:t>
        <a:bodyPr/>
        <a:lstStyle/>
        <a:p>
          <a:endParaRPr lang="de-DE"/>
        </a:p>
      </dgm:t>
    </dgm:pt>
    <dgm:pt modelId="{C29AAC19-280C-41BE-A6C2-C12C17742249}" type="pres">
      <dgm:prSet presAssocID="{A3F9F810-3590-4397-A457-644B01F59529}" presName="level3hierChild" presStyleCnt="0"/>
      <dgm:spPr/>
    </dgm:pt>
    <dgm:pt modelId="{C26B654B-9C67-4630-9C52-9FBB767290DE}" type="pres">
      <dgm:prSet presAssocID="{8FE4BE54-B82A-4A7A-AC52-C8C5F5840355}" presName="conn2-1" presStyleLbl="parChTrans1D3" presStyleIdx="1" presStyleCnt="2"/>
      <dgm:spPr/>
      <dgm:t>
        <a:bodyPr/>
        <a:lstStyle/>
        <a:p>
          <a:endParaRPr lang="de-DE"/>
        </a:p>
      </dgm:t>
    </dgm:pt>
    <dgm:pt modelId="{D7E100B1-9DA9-4BC6-9D32-45749611BEF7}" type="pres">
      <dgm:prSet presAssocID="{8FE4BE54-B82A-4A7A-AC52-C8C5F5840355}" presName="connTx" presStyleLbl="parChTrans1D3" presStyleIdx="1" presStyleCnt="2"/>
      <dgm:spPr/>
      <dgm:t>
        <a:bodyPr/>
        <a:lstStyle/>
        <a:p>
          <a:endParaRPr lang="de-DE"/>
        </a:p>
      </dgm:t>
    </dgm:pt>
    <dgm:pt modelId="{BF6D0E82-7B9F-4ED3-BBB7-2A6F619B745A}" type="pres">
      <dgm:prSet presAssocID="{4569DEC3-813B-4768-B028-CD9DEFFE022E}" presName="root2" presStyleCnt="0"/>
      <dgm:spPr/>
    </dgm:pt>
    <dgm:pt modelId="{BB7228DA-230A-4BAE-BF2C-FA7091BA3F05}" type="pres">
      <dgm:prSet presAssocID="{4569DEC3-813B-4768-B028-CD9DEFFE022E}" presName="LevelTwoTextNode" presStyleLbl="node3" presStyleIdx="1" presStyleCnt="2">
        <dgm:presLayoutVars>
          <dgm:chPref val="3"/>
        </dgm:presLayoutVars>
      </dgm:prSet>
      <dgm:spPr/>
      <dgm:t>
        <a:bodyPr/>
        <a:lstStyle/>
        <a:p>
          <a:endParaRPr lang="de-DE"/>
        </a:p>
      </dgm:t>
    </dgm:pt>
    <dgm:pt modelId="{EA15F399-5F13-4A62-B4A8-6D76F7F9971E}" type="pres">
      <dgm:prSet presAssocID="{4569DEC3-813B-4768-B028-CD9DEFFE022E}" presName="level3hierChild" presStyleCnt="0"/>
      <dgm:spPr/>
    </dgm:pt>
    <dgm:pt modelId="{8EDBD091-6940-460A-8920-E02CEC67774C}" type="pres">
      <dgm:prSet presAssocID="{2B218489-0AE7-491C-A208-C4DFCCD5989E}" presName="conn2-1" presStyleLbl="parChTrans1D2" presStyleIdx="1" presStyleCnt="2"/>
      <dgm:spPr/>
      <dgm:t>
        <a:bodyPr/>
        <a:lstStyle/>
        <a:p>
          <a:endParaRPr lang="de-DE"/>
        </a:p>
      </dgm:t>
    </dgm:pt>
    <dgm:pt modelId="{E0D0C639-36F4-4C9B-8D51-12FE2C12DD1B}" type="pres">
      <dgm:prSet presAssocID="{2B218489-0AE7-491C-A208-C4DFCCD5989E}" presName="connTx" presStyleLbl="parChTrans1D2" presStyleIdx="1" presStyleCnt="2"/>
      <dgm:spPr/>
      <dgm:t>
        <a:bodyPr/>
        <a:lstStyle/>
        <a:p>
          <a:endParaRPr lang="de-DE"/>
        </a:p>
      </dgm:t>
    </dgm:pt>
    <dgm:pt modelId="{3BB9E803-C45C-4506-AC34-25C98EFC2AE0}" type="pres">
      <dgm:prSet presAssocID="{C1CE14E6-309F-4E78-9991-C80EF2A56E1C}" presName="root2" presStyleCnt="0"/>
      <dgm:spPr/>
    </dgm:pt>
    <dgm:pt modelId="{EAB67788-9D60-4E4A-8992-DEC461802533}" type="pres">
      <dgm:prSet presAssocID="{C1CE14E6-309F-4E78-9991-C80EF2A56E1C}" presName="LevelTwoTextNode" presStyleLbl="node2" presStyleIdx="1" presStyleCnt="2">
        <dgm:presLayoutVars>
          <dgm:chPref val="3"/>
        </dgm:presLayoutVars>
      </dgm:prSet>
      <dgm:spPr/>
      <dgm:t>
        <a:bodyPr/>
        <a:lstStyle/>
        <a:p>
          <a:endParaRPr lang="de-DE"/>
        </a:p>
      </dgm:t>
    </dgm:pt>
    <dgm:pt modelId="{F0240AD6-55D0-4897-8867-748856FF6087}" type="pres">
      <dgm:prSet presAssocID="{C1CE14E6-309F-4E78-9991-C80EF2A56E1C}" presName="level3hierChild" presStyleCnt="0"/>
      <dgm:spPr/>
    </dgm:pt>
  </dgm:ptLst>
  <dgm:cxnLst>
    <dgm:cxn modelId="{4AA227ED-464E-4FFA-8D2F-18BD6FC092D6}" type="presOf" srcId="{C1CE14E6-309F-4E78-9991-C80EF2A56E1C}" destId="{EAB67788-9D60-4E4A-8992-DEC461802533}" srcOrd="0" destOrd="0" presId="urn:microsoft.com/office/officeart/2005/8/layout/hierarchy2"/>
    <dgm:cxn modelId="{2B68695F-41D3-4D0F-8FC0-F36886AE1ACD}" type="presOf" srcId="{8FE4BE54-B82A-4A7A-AC52-C8C5F5840355}" destId="{C26B654B-9C67-4630-9C52-9FBB767290DE}" srcOrd="0" destOrd="0" presId="urn:microsoft.com/office/officeart/2005/8/layout/hierarchy2"/>
    <dgm:cxn modelId="{104BC80E-B808-4872-B292-63BA9652B13D}" srcId="{E02F18CB-C101-42CF-B3D4-D47DC42E1FA9}" destId="{C1CE14E6-309F-4E78-9991-C80EF2A56E1C}" srcOrd="1" destOrd="0" parTransId="{2B218489-0AE7-491C-A208-C4DFCCD5989E}" sibTransId="{E1335083-350E-4B2B-A0EC-EB235FE37089}"/>
    <dgm:cxn modelId="{5FD81AFB-B61A-44AE-9EF1-BFF31F0D896C}" type="presOf" srcId="{2B218489-0AE7-491C-A208-C4DFCCD5989E}" destId="{8EDBD091-6940-460A-8920-E02CEC67774C}" srcOrd="0" destOrd="0" presId="urn:microsoft.com/office/officeart/2005/8/layout/hierarchy2"/>
    <dgm:cxn modelId="{4175E2A5-1F97-4837-A1BA-9A4A309D774E}" type="presOf" srcId="{BD11A04A-9739-40A7-BC29-B9A9942DC601}" destId="{E47CC34C-224F-467D-92C1-F55DA58AF7B1}" srcOrd="0" destOrd="0" presId="urn:microsoft.com/office/officeart/2005/8/layout/hierarchy2"/>
    <dgm:cxn modelId="{1D0CAD19-79CD-4186-A411-5C2A22A99F80}" type="presOf" srcId="{0F453032-D597-4269-8DD5-8B2D90291568}" destId="{CF5D678C-9385-4932-B5F7-59BFA1952C1F}" srcOrd="0" destOrd="0" presId="urn:microsoft.com/office/officeart/2005/8/layout/hierarchy2"/>
    <dgm:cxn modelId="{018CE483-5D07-4850-9B5B-3E95517E8A46}" type="presOf" srcId="{8FE4BE54-B82A-4A7A-AC52-C8C5F5840355}" destId="{D7E100B1-9DA9-4BC6-9D32-45749611BEF7}" srcOrd="1" destOrd="0" presId="urn:microsoft.com/office/officeart/2005/8/layout/hierarchy2"/>
    <dgm:cxn modelId="{42BEABFC-5844-4838-B104-31B381D2C393}" type="presOf" srcId="{A3F9F810-3590-4397-A457-644B01F59529}" destId="{5E9807BC-6FCD-490E-9640-B599FD1C31DE}" srcOrd="0" destOrd="0" presId="urn:microsoft.com/office/officeart/2005/8/layout/hierarchy2"/>
    <dgm:cxn modelId="{3A2D3FA8-8537-4D3F-98D0-BD02F4BA2D93}" type="presOf" srcId="{E51534AF-BD6C-4018-BBDF-E63DAEF0CC34}" destId="{8CC773EA-D8B7-4906-B8D6-6E9FCDAF99DF}" srcOrd="0" destOrd="0" presId="urn:microsoft.com/office/officeart/2005/8/layout/hierarchy2"/>
    <dgm:cxn modelId="{A403D8C9-F0A2-4E8E-84B0-AD7B0B6FF0F0}" srcId="{E51534AF-BD6C-4018-BBDF-E63DAEF0CC34}" destId="{A3F9F810-3590-4397-A457-644B01F59529}" srcOrd="0" destOrd="0" parTransId="{CFFD72F8-1196-4FA8-B178-8696703B8582}" sibTransId="{2BABEC07-3C23-43D6-9380-DE278848BB47}"/>
    <dgm:cxn modelId="{38D93EC9-CC3F-41A7-91C4-2F61992FD6C8}" srcId="{E51534AF-BD6C-4018-BBDF-E63DAEF0CC34}" destId="{4569DEC3-813B-4768-B028-CD9DEFFE022E}" srcOrd="1" destOrd="0" parTransId="{8FE4BE54-B82A-4A7A-AC52-C8C5F5840355}" sibTransId="{8CB29F90-F6DE-4EBF-8DC3-1E23602D35BC}"/>
    <dgm:cxn modelId="{0694ADAD-1DDF-40CA-9DA0-69AAD1720B50}" type="presOf" srcId="{E02F18CB-C101-42CF-B3D4-D47DC42E1FA9}" destId="{41A4393C-E7EA-41F0-9FFC-54FD2F9A2D8F}" srcOrd="0" destOrd="0" presId="urn:microsoft.com/office/officeart/2005/8/layout/hierarchy2"/>
    <dgm:cxn modelId="{FF31DDD1-CE53-4D8E-AD8F-683D7B1492A5}" type="presOf" srcId="{CFFD72F8-1196-4FA8-B178-8696703B8582}" destId="{41E8297E-AA5E-4283-B837-09E1B789A3D2}" srcOrd="0" destOrd="0" presId="urn:microsoft.com/office/officeart/2005/8/layout/hierarchy2"/>
    <dgm:cxn modelId="{83BDE633-20DA-4649-AFF4-7C6ADB147E13}" srcId="{E02F18CB-C101-42CF-B3D4-D47DC42E1FA9}" destId="{E51534AF-BD6C-4018-BBDF-E63DAEF0CC34}" srcOrd="0" destOrd="0" parTransId="{BD11A04A-9739-40A7-BC29-B9A9942DC601}" sibTransId="{1B7BE2CD-A764-4C35-A584-85059595F622}"/>
    <dgm:cxn modelId="{6525B770-1C97-41F3-A624-273623007099}" srcId="{0F453032-D597-4269-8DD5-8B2D90291568}" destId="{E02F18CB-C101-42CF-B3D4-D47DC42E1FA9}" srcOrd="0" destOrd="0" parTransId="{196855FC-6710-4078-838C-1AFD4BD5A1A0}" sibTransId="{686F266A-ADB5-44AA-A823-AB3E0D5849C0}"/>
    <dgm:cxn modelId="{7A43F472-9AE1-481E-BBD2-97332BF4E47F}" type="presOf" srcId="{2B218489-0AE7-491C-A208-C4DFCCD5989E}" destId="{E0D0C639-36F4-4C9B-8D51-12FE2C12DD1B}" srcOrd="1" destOrd="0" presId="urn:microsoft.com/office/officeart/2005/8/layout/hierarchy2"/>
    <dgm:cxn modelId="{23CCDE77-8A4B-4013-9898-9F49F6000A41}" type="presOf" srcId="{CFFD72F8-1196-4FA8-B178-8696703B8582}" destId="{50F556E5-418B-4E21-A2BD-AAC3F1923772}" srcOrd="1" destOrd="0" presId="urn:microsoft.com/office/officeart/2005/8/layout/hierarchy2"/>
    <dgm:cxn modelId="{49B378EB-2E69-45B9-8AF2-C945CEE930FB}" type="presOf" srcId="{BD11A04A-9739-40A7-BC29-B9A9942DC601}" destId="{19784047-89DC-45C5-90A6-7F90A61ED235}" srcOrd="1" destOrd="0" presId="urn:microsoft.com/office/officeart/2005/8/layout/hierarchy2"/>
    <dgm:cxn modelId="{61236B76-D415-425B-B579-23A6066A8759}" type="presOf" srcId="{4569DEC3-813B-4768-B028-CD9DEFFE022E}" destId="{BB7228DA-230A-4BAE-BF2C-FA7091BA3F05}" srcOrd="0" destOrd="0" presId="urn:microsoft.com/office/officeart/2005/8/layout/hierarchy2"/>
    <dgm:cxn modelId="{AEA541F0-CE13-4F60-8072-904949ED16FF}" type="presParOf" srcId="{CF5D678C-9385-4932-B5F7-59BFA1952C1F}" destId="{CA1265BC-9EDE-4033-B3D6-7DF683A9DE2F}" srcOrd="0" destOrd="0" presId="urn:microsoft.com/office/officeart/2005/8/layout/hierarchy2"/>
    <dgm:cxn modelId="{91168B19-4AE4-4D0B-870B-4E525A7DFD51}" type="presParOf" srcId="{CA1265BC-9EDE-4033-B3D6-7DF683A9DE2F}" destId="{41A4393C-E7EA-41F0-9FFC-54FD2F9A2D8F}" srcOrd="0" destOrd="0" presId="urn:microsoft.com/office/officeart/2005/8/layout/hierarchy2"/>
    <dgm:cxn modelId="{77D782C5-0475-4825-8DAD-68AB3FD0F8C1}" type="presParOf" srcId="{CA1265BC-9EDE-4033-B3D6-7DF683A9DE2F}" destId="{AF411711-63FE-4529-AD8C-6A8F4B84FDFD}" srcOrd="1" destOrd="0" presId="urn:microsoft.com/office/officeart/2005/8/layout/hierarchy2"/>
    <dgm:cxn modelId="{CF3A3788-C48E-4B6F-93FC-86187FBB6D12}" type="presParOf" srcId="{AF411711-63FE-4529-AD8C-6A8F4B84FDFD}" destId="{E47CC34C-224F-467D-92C1-F55DA58AF7B1}" srcOrd="0" destOrd="0" presId="urn:microsoft.com/office/officeart/2005/8/layout/hierarchy2"/>
    <dgm:cxn modelId="{F5B76F0E-EF89-4B45-942D-66EAA998E51D}" type="presParOf" srcId="{E47CC34C-224F-467D-92C1-F55DA58AF7B1}" destId="{19784047-89DC-45C5-90A6-7F90A61ED235}" srcOrd="0" destOrd="0" presId="urn:microsoft.com/office/officeart/2005/8/layout/hierarchy2"/>
    <dgm:cxn modelId="{0FF3CE67-D0B3-4201-A167-ACD533AAD7A3}" type="presParOf" srcId="{AF411711-63FE-4529-AD8C-6A8F4B84FDFD}" destId="{EEF18F3F-2714-4B61-A44E-7970F654703D}" srcOrd="1" destOrd="0" presId="urn:microsoft.com/office/officeart/2005/8/layout/hierarchy2"/>
    <dgm:cxn modelId="{A0701274-FE58-42D7-91C7-CE5DB851D5E9}" type="presParOf" srcId="{EEF18F3F-2714-4B61-A44E-7970F654703D}" destId="{8CC773EA-D8B7-4906-B8D6-6E9FCDAF99DF}" srcOrd="0" destOrd="0" presId="urn:microsoft.com/office/officeart/2005/8/layout/hierarchy2"/>
    <dgm:cxn modelId="{6672FCC7-4EAD-469B-9668-3FDDCE161089}" type="presParOf" srcId="{EEF18F3F-2714-4B61-A44E-7970F654703D}" destId="{116B6357-1BB1-4F8B-A9FC-1FC1FB922A0F}" srcOrd="1" destOrd="0" presId="urn:microsoft.com/office/officeart/2005/8/layout/hierarchy2"/>
    <dgm:cxn modelId="{547762B1-54C7-4C89-9E3B-333C7D9D1478}" type="presParOf" srcId="{116B6357-1BB1-4F8B-A9FC-1FC1FB922A0F}" destId="{41E8297E-AA5E-4283-B837-09E1B789A3D2}" srcOrd="0" destOrd="0" presId="urn:microsoft.com/office/officeart/2005/8/layout/hierarchy2"/>
    <dgm:cxn modelId="{62A8F28B-4584-4655-8590-D1A9D4B28DE8}" type="presParOf" srcId="{41E8297E-AA5E-4283-B837-09E1B789A3D2}" destId="{50F556E5-418B-4E21-A2BD-AAC3F1923772}" srcOrd="0" destOrd="0" presId="urn:microsoft.com/office/officeart/2005/8/layout/hierarchy2"/>
    <dgm:cxn modelId="{AB0449F5-5B1D-4591-81A9-76E4512747B8}" type="presParOf" srcId="{116B6357-1BB1-4F8B-A9FC-1FC1FB922A0F}" destId="{0F84ADDB-685F-4B2E-8ABD-6FA95F4376B1}" srcOrd="1" destOrd="0" presId="urn:microsoft.com/office/officeart/2005/8/layout/hierarchy2"/>
    <dgm:cxn modelId="{66A8E401-859D-46B1-8F7F-D638E12231DA}" type="presParOf" srcId="{0F84ADDB-685F-4B2E-8ABD-6FA95F4376B1}" destId="{5E9807BC-6FCD-490E-9640-B599FD1C31DE}" srcOrd="0" destOrd="0" presId="urn:microsoft.com/office/officeart/2005/8/layout/hierarchy2"/>
    <dgm:cxn modelId="{46014448-3001-410B-B5BE-16BA5FA3D82A}" type="presParOf" srcId="{0F84ADDB-685F-4B2E-8ABD-6FA95F4376B1}" destId="{C29AAC19-280C-41BE-A6C2-C12C17742249}" srcOrd="1" destOrd="0" presId="urn:microsoft.com/office/officeart/2005/8/layout/hierarchy2"/>
    <dgm:cxn modelId="{875F44D3-6275-4B78-9ECA-250817077343}" type="presParOf" srcId="{116B6357-1BB1-4F8B-A9FC-1FC1FB922A0F}" destId="{C26B654B-9C67-4630-9C52-9FBB767290DE}" srcOrd="2" destOrd="0" presId="urn:microsoft.com/office/officeart/2005/8/layout/hierarchy2"/>
    <dgm:cxn modelId="{9079209D-165D-4DB2-B818-1A6C409D1CE3}" type="presParOf" srcId="{C26B654B-9C67-4630-9C52-9FBB767290DE}" destId="{D7E100B1-9DA9-4BC6-9D32-45749611BEF7}" srcOrd="0" destOrd="0" presId="urn:microsoft.com/office/officeart/2005/8/layout/hierarchy2"/>
    <dgm:cxn modelId="{2DBF98BA-3963-4AC2-A8F1-6D73EF936BEE}" type="presParOf" srcId="{116B6357-1BB1-4F8B-A9FC-1FC1FB922A0F}" destId="{BF6D0E82-7B9F-4ED3-BBB7-2A6F619B745A}" srcOrd="3" destOrd="0" presId="urn:microsoft.com/office/officeart/2005/8/layout/hierarchy2"/>
    <dgm:cxn modelId="{706FEC82-14B8-4201-8BA7-65E9D4D69595}" type="presParOf" srcId="{BF6D0E82-7B9F-4ED3-BBB7-2A6F619B745A}" destId="{BB7228DA-230A-4BAE-BF2C-FA7091BA3F05}" srcOrd="0" destOrd="0" presId="urn:microsoft.com/office/officeart/2005/8/layout/hierarchy2"/>
    <dgm:cxn modelId="{BBF9E128-CCBD-4301-AF1C-E1A408040A1A}" type="presParOf" srcId="{BF6D0E82-7B9F-4ED3-BBB7-2A6F619B745A}" destId="{EA15F399-5F13-4A62-B4A8-6D76F7F9971E}" srcOrd="1" destOrd="0" presId="urn:microsoft.com/office/officeart/2005/8/layout/hierarchy2"/>
    <dgm:cxn modelId="{6683BF4B-95EE-4862-A37E-CC58F8D1DA61}" type="presParOf" srcId="{AF411711-63FE-4529-AD8C-6A8F4B84FDFD}" destId="{8EDBD091-6940-460A-8920-E02CEC67774C}" srcOrd="2" destOrd="0" presId="urn:microsoft.com/office/officeart/2005/8/layout/hierarchy2"/>
    <dgm:cxn modelId="{57E63324-ADE6-47BA-8368-264987C232D9}" type="presParOf" srcId="{8EDBD091-6940-460A-8920-E02CEC67774C}" destId="{E0D0C639-36F4-4C9B-8D51-12FE2C12DD1B}" srcOrd="0" destOrd="0" presId="urn:microsoft.com/office/officeart/2005/8/layout/hierarchy2"/>
    <dgm:cxn modelId="{B08DCDF2-9088-4F24-9BCC-E20169105EE6}" type="presParOf" srcId="{AF411711-63FE-4529-AD8C-6A8F4B84FDFD}" destId="{3BB9E803-C45C-4506-AC34-25C98EFC2AE0}" srcOrd="3" destOrd="0" presId="urn:microsoft.com/office/officeart/2005/8/layout/hierarchy2"/>
    <dgm:cxn modelId="{37FE8689-30FA-4D90-9713-0119CF4CA484}" type="presParOf" srcId="{3BB9E803-C45C-4506-AC34-25C98EFC2AE0}" destId="{EAB67788-9D60-4E4A-8992-DEC461802533}" srcOrd="0" destOrd="0" presId="urn:microsoft.com/office/officeart/2005/8/layout/hierarchy2"/>
    <dgm:cxn modelId="{CC8FE9F8-E687-45D0-BA71-FC93975BDAC1}" type="presParOf" srcId="{3BB9E803-C45C-4506-AC34-25C98EFC2AE0}" destId="{F0240AD6-55D0-4897-8867-748856FF608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280B31-243B-4069-9E50-A99477111FB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de-DE"/>
        </a:p>
      </dgm:t>
    </dgm:pt>
    <dgm:pt modelId="{533B015A-34E2-46E0-97C9-06A1F6F52F4A}">
      <dgm:prSet phldrT="[Text]" custT="1"/>
      <dgm:spPr/>
      <dgm:t>
        <a:bodyPr/>
        <a:lstStyle/>
        <a:p>
          <a:pPr algn="ctr"/>
          <a:r>
            <a:rPr lang="en-US" sz="1600" dirty="0" smtClean="0">
              <a:solidFill>
                <a:srgbClr val="003359"/>
              </a:solidFill>
              <a:latin typeface="Arial" pitchFamily="34" charset="0"/>
              <a:cs typeface="Arial" pitchFamily="34" charset="0"/>
            </a:rPr>
            <a:t>Anonymisieren</a:t>
          </a:r>
          <a:endParaRPr lang="de-DE" sz="1600" dirty="0">
            <a:solidFill>
              <a:srgbClr val="003359"/>
            </a:solidFill>
            <a:latin typeface="Arial" pitchFamily="34" charset="0"/>
            <a:cs typeface="Arial" pitchFamily="34" charset="0"/>
          </a:endParaRPr>
        </a:p>
      </dgm:t>
    </dgm:pt>
    <dgm:pt modelId="{43987B23-F9A3-422F-B6F4-862F1166527A}" type="parTrans" cxnId="{943DD9F1-07B3-4B01-9EEA-BFCA41BF01F1}">
      <dgm:prSet/>
      <dgm:spPr/>
      <dgm:t>
        <a:bodyPr/>
        <a:lstStyle/>
        <a:p>
          <a:pPr algn="ctr"/>
          <a:endParaRPr lang="de-DE"/>
        </a:p>
      </dgm:t>
    </dgm:pt>
    <dgm:pt modelId="{69940BE5-C211-4443-A7DE-2F9AA841A600}" type="sibTrans" cxnId="{943DD9F1-07B3-4B01-9EEA-BFCA41BF01F1}">
      <dgm:prSet/>
      <dgm:spPr/>
      <dgm:t>
        <a:bodyPr/>
        <a:lstStyle/>
        <a:p>
          <a:pPr algn="ctr"/>
          <a:endParaRPr lang="de-DE"/>
        </a:p>
      </dgm:t>
    </dgm:pt>
    <dgm:pt modelId="{27F1390F-AB93-4E92-AC65-DBEB11702708}">
      <dgm:prSet phldrT="[Text]" custT="1"/>
      <dgm:spPr/>
      <dgm:t>
        <a:bodyPr/>
        <a:lstStyle/>
        <a:p>
          <a:pPr algn="l"/>
          <a:r>
            <a:rPr lang="de-DE" sz="1400" dirty="0" smtClean="0">
              <a:latin typeface="Arial" pitchFamily="34" charset="0"/>
              <a:cs typeface="Arial" pitchFamily="34" charset="0"/>
            </a:rPr>
            <a:t>weitestgehende Aufhebung der Zuordnung der Daten zur Person</a:t>
          </a:r>
          <a:endParaRPr lang="de-DE" sz="1400" dirty="0">
            <a:latin typeface="Arial" pitchFamily="34" charset="0"/>
            <a:cs typeface="Arial" pitchFamily="34" charset="0"/>
          </a:endParaRPr>
        </a:p>
      </dgm:t>
    </dgm:pt>
    <dgm:pt modelId="{A9CBA1EA-2562-4C23-B846-13FB781F07F9}" type="parTrans" cxnId="{85676EC1-E27B-49ED-AFC0-502DC9C035F3}">
      <dgm:prSet/>
      <dgm:spPr/>
      <dgm:t>
        <a:bodyPr/>
        <a:lstStyle/>
        <a:p>
          <a:pPr algn="ctr"/>
          <a:endParaRPr lang="de-DE"/>
        </a:p>
      </dgm:t>
    </dgm:pt>
    <dgm:pt modelId="{CC349FE0-6E4A-4042-ACB6-6AB1222FA80A}" type="sibTrans" cxnId="{85676EC1-E27B-49ED-AFC0-502DC9C035F3}">
      <dgm:prSet/>
      <dgm:spPr/>
      <dgm:t>
        <a:bodyPr/>
        <a:lstStyle/>
        <a:p>
          <a:pPr algn="ctr"/>
          <a:endParaRPr lang="de-DE"/>
        </a:p>
      </dgm:t>
    </dgm:pt>
    <dgm:pt modelId="{43978C8F-82D5-4C60-B06B-D721A8ACB2D1}">
      <dgm:prSet phldrT="[Text]" custT="1"/>
      <dgm:spPr/>
      <dgm:t>
        <a:bodyPr/>
        <a:lstStyle/>
        <a:p>
          <a:pPr algn="ctr"/>
          <a:r>
            <a:rPr lang="de-DE" sz="1600" dirty="0" smtClean="0">
              <a:solidFill>
                <a:srgbClr val="003359"/>
              </a:solidFill>
              <a:latin typeface="Arial" pitchFamily="34" charset="0"/>
              <a:cs typeface="Arial" pitchFamily="34" charset="0"/>
            </a:rPr>
            <a:t>Pseudonymisieren</a:t>
          </a:r>
          <a:endParaRPr lang="de-DE" sz="1600" dirty="0">
            <a:solidFill>
              <a:srgbClr val="003359"/>
            </a:solidFill>
            <a:latin typeface="Arial" pitchFamily="34" charset="0"/>
            <a:cs typeface="Arial" pitchFamily="34" charset="0"/>
          </a:endParaRPr>
        </a:p>
      </dgm:t>
    </dgm:pt>
    <dgm:pt modelId="{795AF310-D8D2-4401-BA8D-7339D9EE1BCD}" type="parTrans" cxnId="{75963658-29AF-4ACB-BF02-FC6530F25B3A}">
      <dgm:prSet/>
      <dgm:spPr/>
      <dgm:t>
        <a:bodyPr/>
        <a:lstStyle/>
        <a:p>
          <a:pPr algn="ctr"/>
          <a:endParaRPr lang="de-DE"/>
        </a:p>
      </dgm:t>
    </dgm:pt>
    <dgm:pt modelId="{BF8B53C7-45BC-44C0-8FD8-F30D48C0CAB1}" type="sibTrans" cxnId="{75963658-29AF-4ACB-BF02-FC6530F25B3A}">
      <dgm:prSet/>
      <dgm:spPr/>
      <dgm:t>
        <a:bodyPr/>
        <a:lstStyle/>
        <a:p>
          <a:pPr algn="ctr"/>
          <a:endParaRPr lang="de-DE"/>
        </a:p>
      </dgm:t>
    </dgm:pt>
    <dgm:pt modelId="{AFED8EA2-9141-430E-A9B1-DC9F2FE7DC69}">
      <dgm:prSet phldrT="[Text]" custT="1"/>
      <dgm:spPr/>
      <dgm:t>
        <a:bodyPr/>
        <a:lstStyle/>
        <a:p>
          <a:pPr algn="l"/>
          <a:r>
            <a:rPr lang="en-US" sz="1400" dirty="0" smtClean="0">
              <a:latin typeface="Arial" pitchFamily="34" charset="0"/>
              <a:cs typeface="Arial" pitchFamily="34" charset="0"/>
            </a:rPr>
            <a:t>Ersetzung von Idenitifikationsmerkmalen</a:t>
          </a:r>
          <a:endParaRPr lang="de-DE" sz="1400" dirty="0">
            <a:latin typeface="Arial" pitchFamily="34" charset="0"/>
            <a:cs typeface="Arial" pitchFamily="34" charset="0"/>
          </a:endParaRPr>
        </a:p>
      </dgm:t>
    </dgm:pt>
    <dgm:pt modelId="{2DA562C8-5209-408F-B360-BB1D7C203339}" type="parTrans" cxnId="{DD1D8BF2-8AB1-4643-BEA4-938BFF2690A8}">
      <dgm:prSet/>
      <dgm:spPr/>
      <dgm:t>
        <a:bodyPr/>
        <a:lstStyle/>
        <a:p>
          <a:pPr algn="ctr"/>
          <a:endParaRPr lang="de-DE"/>
        </a:p>
      </dgm:t>
    </dgm:pt>
    <dgm:pt modelId="{42DCCA96-905C-4647-AABB-2969CD88BDA7}" type="sibTrans" cxnId="{DD1D8BF2-8AB1-4643-BEA4-938BFF2690A8}">
      <dgm:prSet/>
      <dgm:spPr/>
      <dgm:t>
        <a:bodyPr/>
        <a:lstStyle/>
        <a:p>
          <a:pPr algn="ctr"/>
          <a:endParaRPr lang="de-DE"/>
        </a:p>
      </dgm:t>
    </dgm:pt>
    <dgm:pt modelId="{3932CF4B-2EAE-48E4-B933-79FCBE463BCE}">
      <dgm:prSet phldrT="[Text]" custT="1"/>
      <dgm:spPr/>
      <dgm:t>
        <a:bodyPr/>
        <a:lstStyle/>
        <a:p>
          <a:pPr algn="ctr"/>
          <a:r>
            <a:rPr lang="de-DE" sz="1600" dirty="0" smtClean="0">
              <a:solidFill>
                <a:srgbClr val="003359"/>
              </a:solidFill>
              <a:latin typeface="Arial" pitchFamily="34" charset="0"/>
              <a:cs typeface="Arial" pitchFamily="34" charset="0"/>
            </a:rPr>
            <a:t>Aggregieren</a:t>
          </a:r>
          <a:endParaRPr lang="de-DE" sz="1600" dirty="0">
            <a:solidFill>
              <a:srgbClr val="003359"/>
            </a:solidFill>
            <a:latin typeface="Arial" pitchFamily="34" charset="0"/>
            <a:cs typeface="Arial" pitchFamily="34" charset="0"/>
          </a:endParaRPr>
        </a:p>
      </dgm:t>
    </dgm:pt>
    <dgm:pt modelId="{999AB072-FD1D-408D-853F-19CA8324420A}" type="parTrans" cxnId="{0B071989-105A-4FB0-9F15-08AF01B226ED}">
      <dgm:prSet/>
      <dgm:spPr/>
      <dgm:t>
        <a:bodyPr/>
        <a:lstStyle/>
        <a:p>
          <a:pPr algn="ctr"/>
          <a:endParaRPr lang="de-DE"/>
        </a:p>
      </dgm:t>
    </dgm:pt>
    <dgm:pt modelId="{A263BFDE-D3FC-4A93-85CC-7E73BAD618D6}" type="sibTrans" cxnId="{0B071989-105A-4FB0-9F15-08AF01B226ED}">
      <dgm:prSet/>
      <dgm:spPr/>
      <dgm:t>
        <a:bodyPr/>
        <a:lstStyle/>
        <a:p>
          <a:pPr algn="ctr"/>
          <a:endParaRPr lang="de-DE"/>
        </a:p>
      </dgm:t>
    </dgm:pt>
    <dgm:pt modelId="{DBA3AA83-B47A-496B-8E1C-723368A962AF}">
      <dgm:prSet phldrT="[Text]" custT="1"/>
      <dgm:spPr/>
      <dgm:t>
        <a:bodyPr/>
        <a:lstStyle/>
        <a:p>
          <a:pPr algn="l"/>
          <a:r>
            <a:rPr lang="de-DE" sz="1400" dirty="0" smtClean="0">
              <a:latin typeface="Arial" pitchFamily="34" charset="0"/>
              <a:cs typeface="Arial" pitchFamily="34" charset="0"/>
            </a:rPr>
            <a:t>Daten über einen ausreichend großen Personenkreis zusammenfassen</a:t>
          </a:r>
          <a:endParaRPr lang="de-DE" sz="1400" dirty="0">
            <a:latin typeface="Arial" pitchFamily="34" charset="0"/>
            <a:cs typeface="Arial" pitchFamily="34" charset="0"/>
          </a:endParaRPr>
        </a:p>
      </dgm:t>
    </dgm:pt>
    <dgm:pt modelId="{886AF5DC-7A89-4933-89CF-918C3C5A8118}" type="parTrans" cxnId="{E09D931A-3866-434B-99B7-1BE57E922C7A}">
      <dgm:prSet/>
      <dgm:spPr/>
      <dgm:t>
        <a:bodyPr/>
        <a:lstStyle/>
        <a:p>
          <a:pPr algn="ctr"/>
          <a:endParaRPr lang="de-DE"/>
        </a:p>
      </dgm:t>
    </dgm:pt>
    <dgm:pt modelId="{B04C1E42-304B-4A18-B29B-9BF07D3621EB}" type="sibTrans" cxnId="{E09D931A-3866-434B-99B7-1BE57E922C7A}">
      <dgm:prSet/>
      <dgm:spPr/>
      <dgm:t>
        <a:bodyPr/>
        <a:lstStyle/>
        <a:p>
          <a:pPr algn="ctr"/>
          <a:endParaRPr lang="de-DE"/>
        </a:p>
      </dgm:t>
    </dgm:pt>
    <dgm:pt modelId="{FF341341-E412-4E14-B939-66D5EBFB1821}" type="pres">
      <dgm:prSet presAssocID="{AC280B31-243B-4069-9E50-A99477111FB9}" presName="Name0" presStyleCnt="0">
        <dgm:presLayoutVars>
          <dgm:dir/>
          <dgm:animLvl val="lvl"/>
          <dgm:resizeHandles val="exact"/>
        </dgm:presLayoutVars>
      </dgm:prSet>
      <dgm:spPr/>
      <dgm:t>
        <a:bodyPr/>
        <a:lstStyle/>
        <a:p>
          <a:endParaRPr lang="de-DE"/>
        </a:p>
      </dgm:t>
    </dgm:pt>
    <dgm:pt modelId="{84E2A354-F0A1-4EB7-AC34-9D8D23B203AB}" type="pres">
      <dgm:prSet presAssocID="{533B015A-34E2-46E0-97C9-06A1F6F52F4A}" presName="linNode" presStyleCnt="0"/>
      <dgm:spPr/>
      <dgm:t>
        <a:bodyPr/>
        <a:lstStyle/>
        <a:p>
          <a:endParaRPr lang="de-DE"/>
        </a:p>
      </dgm:t>
    </dgm:pt>
    <dgm:pt modelId="{C7CED811-8ACA-411A-809B-301988510EDE}" type="pres">
      <dgm:prSet presAssocID="{533B015A-34E2-46E0-97C9-06A1F6F52F4A}" presName="parentText" presStyleLbl="node1" presStyleIdx="0" presStyleCnt="3" custScaleX="83438">
        <dgm:presLayoutVars>
          <dgm:chMax val="1"/>
          <dgm:bulletEnabled val="1"/>
        </dgm:presLayoutVars>
      </dgm:prSet>
      <dgm:spPr/>
      <dgm:t>
        <a:bodyPr/>
        <a:lstStyle/>
        <a:p>
          <a:endParaRPr lang="de-DE"/>
        </a:p>
      </dgm:t>
    </dgm:pt>
    <dgm:pt modelId="{BD9E8ED0-10FE-4F01-A7D7-91F18184A84B}" type="pres">
      <dgm:prSet presAssocID="{533B015A-34E2-46E0-97C9-06A1F6F52F4A}" presName="descendantText" presStyleLbl="alignAccFollowNode1" presStyleIdx="0" presStyleCnt="3">
        <dgm:presLayoutVars>
          <dgm:bulletEnabled val="1"/>
        </dgm:presLayoutVars>
      </dgm:prSet>
      <dgm:spPr/>
      <dgm:t>
        <a:bodyPr/>
        <a:lstStyle/>
        <a:p>
          <a:endParaRPr lang="de-DE"/>
        </a:p>
      </dgm:t>
    </dgm:pt>
    <dgm:pt modelId="{670C89C6-274B-43B2-BCD0-8A60DC4A6300}" type="pres">
      <dgm:prSet presAssocID="{69940BE5-C211-4443-A7DE-2F9AA841A600}" presName="sp" presStyleCnt="0"/>
      <dgm:spPr/>
      <dgm:t>
        <a:bodyPr/>
        <a:lstStyle/>
        <a:p>
          <a:endParaRPr lang="de-DE"/>
        </a:p>
      </dgm:t>
    </dgm:pt>
    <dgm:pt modelId="{79AE9826-46E6-42E8-91CC-9BB98A8DD7C9}" type="pres">
      <dgm:prSet presAssocID="{43978C8F-82D5-4C60-B06B-D721A8ACB2D1}" presName="linNode" presStyleCnt="0"/>
      <dgm:spPr/>
      <dgm:t>
        <a:bodyPr/>
        <a:lstStyle/>
        <a:p>
          <a:endParaRPr lang="de-DE"/>
        </a:p>
      </dgm:t>
    </dgm:pt>
    <dgm:pt modelId="{34908177-42C6-4D54-83C2-D5C8E7BEF9CC}" type="pres">
      <dgm:prSet presAssocID="{43978C8F-82D5-4C60-B06B-D721A8ACB2D1}" presName="parentText" presStyleLbl="node1" presStyleIdx="1" presStyleCnt="3" custScaleX="83438">
        <dgm:presLayoutVars>
          <dgm:chMax val="1"/>
          <dgm:bulletEnabled val="1"/>
        </dgm:presLayoutVars>
      </dgm:prSet>
      <dgm:spPr/>
      <dgm:t>
        <a:bodyPr/>
        <a:lstStyle/>
        <a:p>
          <a:endParaRPr lang="de-DE"/>
        </a:p>
      </dgm:t>
    </dgm:pt>
    <dgm:pt modelId="{74F4F466-C0B2-489D-8AE3-60CB15951016}" type="pres">
      <dgm:prSet presAssocID="{43978C8F-82D5-4C60-B06B-D721A8ACB2D1}" presName="descendantText" presStyleLbl="alignAccFollowNode1" presStyleIdx="1" presStyleCnt="3">
        <dgm:presLayoutVars>
          <dgm:bulletEnabled val="1"/>
        </dgm:presLayoutVars>
      </dgm:prSet>
      <dgm:spPr/>
      <dgm:t>
        <a:bodyPr/>
        <a:lstStyle/>
        <a:p>
          <a:endParaRPr lang="de-DE"/>
        </a:p>
      </dgm:t>
    </dgm:pt>
    <dgm:pt modelId="{6935D919-E483-42A5-8441-197146DD3736}" type="pres">
      <dgm:prSet presAssocID="{BF8B53C7-45BC-44C0-8FD8-F30D48C0CAB1}" presName="sp" presStyleCnt="0"/>
      <dgm:spPr/>
      <dgm:t>
        <a:bodyPr/>
        <a:lstStyle/>
        <a:p>
          <a:endParaRPr lang="de-DE"/>
        </a:p>
      </dgm:t>
    </dgm:pt>
    <dgm:pt modelId="{2AA49F22-93C8-491E-8915-52B1306A7622}" type="pres">
      <dgm:prSet presAssocID="{3932CF4B-2EAE-48E4-B933-79FCBE463BCE}" presName="linNode" presStyleCnt="0"/>
      <dgm:spPr/>
      <dgm:t>
        <a:bodyPr/>
        <a:lstStyle/>
        <a:p>
          <a:endParaRPr lang="de-DE"/>
        </a:p>
      </dgm:t>
    </dgm:pt>
    <dgm:pt modelId="{890E34BB-AA86-472C-B8C3-72775B19B7EF}" type="pres">
      <dgm:prSet presAssocID="{3932CF4B-2EAE-48E4-B933-79FCBE463BCE}" presName="parentText" presStyleLbl="node1" presStyleIdx="2" presStyleCnt="3" custScaleX="83438">
        <dgm:presLayoutVars>
          <dgm:chMax val="1"/>
          <dgm:bulletEnabled val="1"/>
        </dgm:presLayoutVars>
      </dgm:prSet>
      <dgm:spPr/>
      <dgm:t>
        <a:bodyPr/>
        <a:lstStyle/>
        <a:p>
          <a:endParaRPr lang="de-DE"/>
        </a:p>
      </dgm:t>
    </dgm:pt>
    <dgm:pt modelId="{DA873861-329F-4A3D-9219-946028B019A1}" type="pres">
      <dgm:prSet presAssocID="{3932CF4B-2EAE-48E4-B933-79FCBE463BCE}" presName="descendantText" presStyleLbl="alignAccFollowNode1" presStyleIdx="2" presStyleCnt="3" custLinFactNeighborX="29" custLinFactNeighborY="12689">
        <dgm:presLayoutVars>
          <dgm:bulletEnabled val="1"/>
        </dgm:presLayoutVars>
      </dgm:prSet>
      <dgm:spPr/>
      <dgm:t>
        <a:bodyPr/>
        <a:lstStyle/>
        <a:p>
          <a:endParaRPr lang="de-DE"/>
        </a:p>
      </dgm:t>
    </dgm:pt>
  </dgm:ptLst>
  <dgm:cxnLst>
    <dgm:cxn modelId="{48A5D1D0-45FE-4D86-B496-D8F56B78DFF2}" type="presOf" srcId="{DBA3AA83-B47A-496B-8E1C-723368A962AF}" destId="{DA873861-329F-4A3D-9219-946028B019A1}" srcOrd="0" destOrd="0" presId="urn:microsoft.com/office/officeart/2005/8/layout/vList5"/>
    <dgm:cxn modelId="{85676EC1-E27B-49ED-AFC0-502DC9C035F3}" srcId="{533B015A-34E2-46E0-97C9-06A1F6F52F4A}" destId="{27F1390F-AB93-4E92-AC65-DBEB11702708}" srcOrd="0" destOrd="0" parTransId="{A9CBA1EA-2562-4C23-B846-13FB781F07F9}" sibTransId="{CC349FE0-6E4A-4042-ACB6-6AB1222FA80A}"/>
    <dgm:cxn modelId="{A5ADF739-AE9A-4B71-B809-F87D72AECC5D}" type="presOf" srcId="{27F1390F-AB93-4E92-AC65-DBEB11702708}" destId="{BD9E8ED0-10FE-4F01-A7D7-91F18184A84B}" srcOrd="0" destOrd="0" presId="urn:microsoft.com/office/officeart/2005/8/layout/vList5"/>
    <dgm:cxn modelId="{41C93912-4F36-4A80-AE6A-7CEDAFBF5659}" type="presOf" srcId="{533B015A-34E2-46E0-97C9-06A1F6F52F4A}" destId="{C7CED811-8ACA-411A-809B-301988510EDE}" srcOrd="0" destOrd="0" presId="urn:microsoft.com/office/officeart/2005/8/layout/vList5"/>
    <dgm:cxn modelId="{1FEDEC5B-E196-4686-8048-7ED6041D8474}" type="presOf" srcId="{3932CF4B-2EAE-48E4-B933-79FCBE463BCE}" destId="{890E34BB-AA86-472C-B8C3-72775B19B7EF}" srcOrd="0" destOrd="0" presId="urn:microsoft.com/office/officeart/2005/8/layout/vList5"/>
    <dgm:cxn modelId="{59131661-0DA9-466C-88C5-B90A9166C119}" type="presOf" srcId="{43978C8F-82D5-4C60-B06B-D721A8ACB2D1}" destId="{34908177-42C6-4D54-83C2-D5C8E7BEF9CC}" srcOrd="0" destOrd="0" presId="urn:microsoft.com/office/officeart/2005/8/layout/vList5"/>
    <dgm:cxn modelId="{91B22776-54FB-4A31-AD9E-D19A100B6CE2}" type="presOf" srcId="{AC280B31-243B-4069-9E50-A99477111FB9}" destId="{FF341341-E412-4E14-B939-66D5EBFB1821}" srcOrd="0" destOrd="0" presId="urn:microsoft.com/office/officeart/2005/8/layout/vList5"/>
    <dgm:cxn modelId="{0B071989-105A-4FB0-9F15-08AF01B226ED}" srcId="{AC280B31-243B-4069-9E50-A99477111FB9}" destId="{3932CF4B-2EAE-48E4-B933-79FCBE463BCE}" srcOrd="2" destOrd="0" parTransId="{999AB072-FD1D-408D-853F-19CA8324420A}" sibTransId="{A263BFDE-D3FC-4A93-85CC-7E73BAD618D6}"/>
    <dgm:cxn modelId="{943DD9F1-07B3-4B01-9EEA-BFCA41BF01F1}" srcId="{AC280B31-243B-4069-9E50-A99477111FB9}" destId="{533B015A-34E2-46E0-97C9-06A1F6F52F4A}" srcOrd="0" destOrd="0" parTransId="{43987B23-F9A3-422F-B6F4-862F1166527A}" sibTransId="{69940BE5-C211-4443-A7DE-2F9AA841A600}"/>
    <dgm:cxn modelId="{E09D931A-3866-434B-99B7-1BE57E922C7A}" srcId="{3932CF4B-2EAE-48E4-B933-79FCBE463BCE}" destId="{DBA3AA83-B47A-496B-8E1C-723368A962AF}" srcOrd="0" destOrd="0" parTransId="{886AF5DC-7A89-4933-89CF-918C3C5A8118}" sibTransId="{B04C1E42-304B-4A18-B29B-9BF07D3621EB}"/>
    <dgm:cxn modelId="{75963658-29AF-4ACB-BF02-FC6530F25B3A}" srcId="{AC280B31-243B-4069-9E50-A99477111FB9}" destId="{43978C8F-82D5-4C60-B06B-D721A8ACB2D1}" srcOrd="1" destOrd="0" parTransId="{795AF310-D8D2-4401-BA8D-7339D9EE1BCD}" sibTransId="{BF8B53C7-45BC-44C0-8FD8-F30D48C0CAB1}"/>
    <dgm:cxn modelId="{DD1D8BF2-8AB1-4643-BEA4-938BFF2690A8}" srcId="{43978C8F-82D5-4C60-B06B-D721A8ACB2D1}" destId="{AFED8EA2-9141-430E-A9B1-DC9F2FE7DC69}" srcOrd="0" destOrd="0" parTransId="{2DA562C8-5209-408F-B360-BB1D7C203339}" sibTransId="{42DCCA96-905C-4647-AABB-2969CD88BDA7}"/>
    <dgm:cxn modelId="{D91A954C-CA79-4A8B-B80C-F1B69E764C07}" type="presOf" srcId="{AFED8EA2-9141-430E-A9B1-DC9F2FE7DC69}" destId="{74F4F466-C0B2-489D-8AE3-60CB15951016}" srcOrd="0" destOrd="0" presId="urn:microsoft.com/office/officeart/2005/8/layout/vList5"/>
    <dgm:cxn modelId="{BCA363E9-A4C9-4A89-8C7D-05879EA6E65F}" type="presParOf" srcId="{FF341341-E412-4E14-B939-66D5EBFB1821}" destId="{84E2A354-F0A1-4EB7-AC34-9D8D23B203AB}" srcOrd="0" destOrd="0" presId="urn:microsoft.com/office/officeart/2005/8/layout/vList5"/>
    <dgm:cxn modelId="{860AAEBB-2BF1-4658-AF35-68C433A6E8CF}" type="presParOf" srcId="{84E2A354-F0A1-4EB7-AC34-9D8D23B203AB}" destId="{C7CED811-8ACA-411A-809B-301988510EDE}" srcOrd="0" destOrd="0" presId="urn:microsoft.com/office/officeart/2005/8/layout/vList5"/>
    <dgm:cxn modelId="{A55E312B-E2E6-4554-AF07-B6D553697ED7}" type="presParOf" srcId="{84E2A354-F0A1-4EB7-AC34-9D8D23B203AB}" destId="{BD9E8ED0-10FE-4F01-A7D7-91F18184A84B}" srcOrd="1" destOrd="0" presId="urn:microsoft.com/office/officeart/2005/8/layout/vList5"/>
    <dgm:cxn modelId="{9C32FB16-FECB-46C2-A998-D245810ACA7F}" type="presParOf" srcId="{FF341341-E412-4E14-B939-66D5EBFB1821}" destId="{670C89C6-274B-43B2-BCD0-8A60DC4A6300}" srcOrd="1" destOrd="0" presId="urn:microsoft.com/office/officeart/2005/8/layout/vList5"/>
    <dgm:cxn modelId="{1553376C-1190-4415-A420-14734BD95A66}" type="presParOf" srcId="{FF341341-E412-4E14-B939-66D5EBFB1821}" destId="{79AE9826-46E6-42E8-91CC-9BB98A8DD7C9}" srcOrd="2" destOrd="0" presId="urn:microsoft.com/office/officeart/2005/8/layout/vList5"/>
    <dgm:cxn modelId="{3A989170-C8F6-4230-9BB7-5C1D956C246E}" type="presParOf" srcId="{79AE9826-46E6-42E8-91CC-9BB98A8DD7C9}" destId="{34908177-42C6-4D54-83C2-D5C8E7BEF9CC}" srcOrd="0" destOrd="0" presId="urn:microsoft.com/office/officeart/2005/8/layout/vList5"/>
    <dgm:cxn modelId="{AF863EF7-6C94-46DF-B731-030B4431E2C3}" type="presParOf" srcId="{79AE9826-46E6-42E8-91CC-9BB98A8DD7C9}" destId="{74F4F466-C0B2-489D-8AE3-60CB15951016}" srcOrd="1" destOrd="0" presId="urn:microsoft.com/office/officeart/2005/8/layout/vList5"/>
    <dgm:cxn modelId="{9C8D3E0D-9DEF-4E89-AE66-65C4C9BD5C0C}" type="presParOf" srcId="{FF341341-E412-4E14-B939-66D5EBFB1821}" destId="{6935D919-E483-42A5-8441-197146DD3736}" srcOrd="3" destOrd="0" presId="urn:microsoft.com/office/officeart/2005/8/layout/vList5"/>
    <dgm:cxn modelId="{38136AAD-58F2-4DE1-8E25-C8C2BB380A51}" type="presParOf" srcId="{FF341341-E412-4E14-B939-66D5EBFB1821}" destId="{2AA49F22-93C8-491E-8915-52B1306A7622}" srcOrd="4" destOrd="0" presId="urn:microsoft.com/office/officeart/2005/8/layout/vList5"/>
    <dgm:cxn modelId="{4A7AFB84-381D-4E68-8F78-5FA49714ECA6}" type="presParOf" srcId="{2AA49F22-93C8-491E-8915-52B1306A7622}" destId="{890E34BB-AA86-472C-B8C3-72775B19B7EF}" srcOrd="0" destOrd="0" presId="urn:microsoft.com/office/officeart/2005/8/layout/vList5"/>
    <dgm:cxn modelId="{E5388410-E349-450F-95A7-DD4CA9BC8ACE}" type="presParOf" srcId="{2AA49F22-93C8-491E-8915-52B1306A7622}" destId="{DA873861-329F-4A3D-9219-946028B019A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A4393C-E7EA-41F0-9FFC-54FD2F9A2D8F}">
      <dsp:nvSpPr>
        <dsp:cNvPr id="0" name=""/>
        <dsp:cNvSpPr/>
      </dsp:nvSpPr>
      <dsp:spPr>
        <a:xfrm>
          <a:off x="460" y="915995"/>
          <a:ext cx="999202" cy="49960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de-DE" sz="1400" kern="1200" dirty="0" smtClean="0"/>
            <a:t>Projekt</a:t>
          </a:r>
          <a:endParaRPr lang="de-DE" sz="1400" kern="1200" dirty="0"/>
        </a:p>
      </dsp:txBody>
      <dsp:txXfrm>
        <a:off x="15093" y="930628"/>
        <a:ext cx="969936" cy="470335"/>
      </dsp:txXfrm>
    </dsp:sp>
    <dsp:sp modelId="{E47CC34C-224F-467D-92C1-F55DA58AF7B1}">
      <dsp:nvSpPr>
        <dsp:cNvPr id="0" name=""/>
        <dsp:cNvSpPr/>
      </dsp:nvSpPr>
      <dsp:spPr>
        <a:xfrm rot="19457599">
          <a:off x="953398" y="1000166"/>
          <a:ext cx="492208" cy="43989"/>
        </a:xfrm>
        <a:custGeom>
          <a:avLst/>
          <a:gdLst/>
          <a:ahLst/>
          <a:cxnLst/>
          <a:rect l="0" t="0" r="0" b="0"/>
          <a:pathLst>
            <a:path>
              <a:moveTo>
                <a:pt x="0" y="21994"/>
              </a:moveTo>
              <a:lnTo>
                <a:pt x="492208" y="2199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de-DE" sz="500" kern="1200" dirty="0"/>
        </a:p>
      </dsp:txBody>
      <dsp:txXfrm>
        <a:off x="1187197" y="1009855"/>
        <a:ext cx="24610" cy="24610"/>
      </dsp:txXfrm>
    </dsp:sp>
    <dsp:sp modelId="{8CC773EA-D8B7-4906-B8D6-6E9FCDAF99DF}">
      <dsp:nvSpPr>
        <dsp:cNvPr id="0" name=""/>
        <dsp:cNvSpPr/>
      </dsp:nvSpPr>
      <dsp:spPr>
        <a:xfrm>
          <a:off x="1399343" y="628725"/>
          <a:ext cx="999202" cy="4996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de-DE" sz="1400" kern="1200" dirty="0" smtClean="0"/>
            <a:t>Daten</a:t>
          </a:r>
          <a:endParaRPr lang="de-DE" sz="1400" kern="1200" dirty="0"/>
        </a:p>
      </dsp:txBody>
      <dsp:txXfrm>
        <a:off x="1413976" y="643358"/>
        <a:ext cx="969936" cy="470335"/>
      </dsp:txXfrm>
    </dsp:sp>
    <dsp:sp modelId="{41E8297E-AA5E-4283-B837-09E1B789A3D2}">
      <dsp:nvSpPr>
        <dsp:cNvPr id="0" name=""/>
        <dsp:cNvSpPr/>
      </dsp:nvSpPr>
      <dsp:spPr>
        <a:xfrm rot="19457599">
          <a:off x="2352281" y="712895"/>
          <a:ext cx="492208" cy="43989"/>
        </a:xfrm>
        <a:custGeom>
          <a:avLst/>
          <a:gdLst/>
          <a:ahLst/>
          <a:cxnLst/>
          <a:rect l="0" t="0" r="0" b="0"/>
          <a:pathLst>
            <a:path>
              <a:moveTo>
                <a:pt x="0" y="21994"/>
              </a:moveTo>
              <a:lnTo>
                <a:pt x="492208" y="21994"/>
              </a:lnTo>
            </a:path>
          </a:pathLst>
        </a:custGeom>
        <a:noFill/>
        <a:ln w="12700" cap="flat" cmpd="sng" algn="ctr">
          <a:solidFill>
            <a:srgbClr val="00B0F0"/>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de-DE" sz="500" kern="1200" dirty="0"/>
        </a:p>
      </dsp:txBody>
      <dsp:txXfrm>
        <a:off x="2586080" y="722585"/>
        <a:ext cx="24610" cy="24610"/>
      </dsp:txXfrm>
    </dsp:sp>
    <dsp:sp modelId="{5E9807BC-6FCD-490E-9640-B599FD1C31DE}">
      <dsp:nvSpPr>
        <dsp:cNvPr id="0" name=""/>
        <dsp:cNvSpPr/>
      </dsp:nvSpPr>
      <dsp:spPr>
        <a:xfrm>
          <a:off x="2798226" y="341454"/>
          <a:ext cx="999202" cy="499601"/>
        </a:xfrm>
        <a:prstGeom prst="roundRect">
          <a:avLst>
            <a:gd name="adj" fmla="val 10000"/>
          </a:avLst>
        </a:prstGeom>
        <a:solidFill>
          <a:srgbClr val="FF7C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de-DE" sz="1400" kern="1200" dirty="0" smtClean="0"/>
            <a:t>Rohdaten</a:t>
          </a:r>
          <a:endParaRPr lang="de-DE" sz="1400" kern="1200" dirty="0"/>
        </a:p>
      </dsp:txBody>
      <dsp:txXfrm>
        <a:off x="2812859" y="356087"/>
        <a:ext cx="969936" cy="470335"/>
      </dsp:txXfrm>
    </dsp:sp>
    <dsp:sp modelId="{C26B654B-9C67-4630-9C52-9FBB767290DE}">
      <dsp:nvSpPr>
        <dsp:cNvPr id="0" name=""/>
        <dsp:cNvSpPr/>
      </dsp:nvSpPr>
      <dsp:spPr>
        <a:xfrm rot="2142401">
          <a:off x="2352281" y="1000166"/>
          <a:ext cx="492208" cy="43989"/>
        </a:xfrm>
        <a:custGeom>
          <a:avLst/>
          <a:gdLst/>
          <a:ahLst/>
          <a:cxnLst/>
          <a:rect l="0" t="0" r="0" b="0"/>
          <a:pathLst>
            <a:path>
              <a:moveTo>
                <a:pt x="0" y="21994"/>
              </a:moveTo>
              <a:lnTo>
                <a:pt x="492208" y="21994"/>
              </a:lnTo>
            </a:path>
          </a:pathLst>
        </a:custGeom>
        <a:noFill/>
        <a:ln w="12700" cap="flat" cmpd="sng" algn="ctr">
          <a:solidFill>
            <a:srgbClr val="00B0F0"/>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de-DE" sz="500" kern="1200" dirty="0"/>
        </a:p>
      </dsp:txBody>
      <dsp:txXfrm>
        <a:off x="2586080" y="1009855"/>
        <a:ext cx="24610" cy="24610"/>
      </dsp:txXfrm>
    </dsp:sp>
    <dsp:sp modelId="{BB7228DA-230A-4BAE-BF2C-FA7091BA3F05}">
      <dsp:nvSpPr>
        <dsp:cNvPr id="0" name=""/>
        <dsp:cNvSpPr/>
      </dsp:nvSpPr>
      <dsp:spPr>
        <a:xfrm>
          <a:off x="2798226" y="915995"/>
          <a:ext cx="999202" cy="499601"/>
        </a:xfrm>
        <a:prstGeom prst="roundRect">
          <a:avLst>
            <a:gd name="adj" fmla="val 10000"/>
          </a:avLst>
        </a:prstGeom>
        <a:solidFill>
          <a:srgbClr val="FF79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de-DE" sz="1400" kern="1200" dirty="0" smtClean="0"/>
            <a:t>bearbeitete</a:t>
          </a:r>
        </a:p>
        <a:p>
          <a:pPr lvl="0" algn="ctr" defTabSz="622300">
            <a:lnSpc>
              <a:spcPct val="90000"/>
            </a:lnSpc>
            <a:spcBef>
              <a:spcPct val="0"/>
            </a:spcBef>
            <a:spcAft>
              <a:spcPct val="35000"/>
            </a:spcAft>
          </a:pPr>
          <a:r>
            <a:rPr lang="de-DE" sz="1400" kern="1200" dirty="0" smtClean="0"/>
            <a:t>Daten</a:t>
          </a:r>
          <a:endParaRPr lang="de-DE" sz="1400" kern="1200" dirty="0"/>
        </a:p>
      </dsp:txBody>
      <dsp:txXfrm>
        <a:off x="2812859" y="930628"/>
        <a:ext cx="969936" cy="470335"/>
      </dsp:txXfrm>
    </dsp:sp>
    <dsp:sp modelId="{8EDBD091-6940-460A-8920-E02CEC67774C}">
      <dsp:nvSpPr>
        <dsp:cNvPr id="0" name=""/>
        <dsp:cNvSpPr/>
      </dsp:nvSpPr>
      <dsp:spPr>
        <a:xfrm rot="2142401">
          <a:off x="953398" y="1287437"/>
          <a:ext cx="492208" cy="43989"/>
        </a:xfrm>
        <a:custGeom>
          <a:avLst/>
          <a:gdLst/>
          <a:ahLst/>
          <a:cxnLst/>
          <a:rect l="0" t="0" r="0" b="0"/>
          <a:pathLst>
            <a:path>
              <a:moveTo>
                <a:pt x="0" y="21994"/>
              </a:moveTo>
              <a:lnTo>
                <a:pt x="492208" y="2199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de-DE" sz="500" kern="1200" dirty="0"/>
        </a:p>
      </dsp:txBody>
      <dsp:txXfrm>
        <a:off x="1187197" y="1297126"/>
        <a:ext cx="24610" cy="24610"/>
      </dsp:txXfrm>
    </dsp:sp>
    <dsp:sp modelId="{EAB67788-9D60-4E4A-8992-DEC461802533}">
      <dsp:nvSpPr>
        <dsp:cNvPr id="0" name=""/>
        <dsp:cNvSpPr/>
      </dsp:nvSpPr>
      <dsp:spPr>
        <a:xfrm>
          <a:off x="1399343" y="1203266"/>
          <a:ext cx="999202" cy="4996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de-DE" sz="1400" kern="1200" dirty="0" smtClean="0"/>
            <a:t>Poster</a:t>
          </a:r>
          <a:endParaRPr lang="de-DE" sz="1400" kern="1200" dirty="0"/>
        </a:p>
      </dsp:txBody>
      <dsp:txXfrm>
        <a:off x="1413976" y="1217899"/>
        <a:ext cx="969936" cy="4703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9E8ED0-10FE-4F01-A7D7-91F18184A84B}">
      <dsp:nvSpPr>
        <dsp:cNvPr id="0" name=""/>
        <dsp:cNvSpPr/>
      </dsp:nvSpPr>
      <dsp:spPr>
        <a:xfrm rot="5400000">
          <a:off x="3912914" y="-1784691"/>
          <a:ext cx="370547" cy="40339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de-DE" sz="1400" kern="1200" dirty="0" smtClean="0">
              <a:latin typeface="Arial" pitchFamily="34" charset="0"/>
              <a:cs typeface="Arial" pitchFamily="34" charset="0"/>
            </a:rPr>
            <a:t>weitestgehende Aufhebung der Zuordnung der Daten zur Person</a:t>
          </a:r>
          <a:endParaRPr lang="de-DE" sz="1400" kern="1200" dirty="0">
            <a:latin typeface="Arial" pitchFamily="34" charset="0"/>
            <a:cs typeface="Arial" pitchFamily="34" charset="0"/>
          </a:endParaRPr>
        </a:p>
      </dsp:txBody>
      <dsp:txXfrm rot="-5400000">
        <a:off x="2081204" y="65108"/>
        <a:ext cx="4015880" cy="334369"/>
      </dsp:txXfrm>
    </dsp:sp>
    <dsp:sp modelId="{C7CED811-8ACA-411A-809B-301988510EDE}">
      <dsp:nvSpPr>
        <dsp:cNvPr id="0" name=""/>
        <dsp:cNvSpPr/>
      </dsp:nvSpPr>
      <dsp:spPr>
        <a:xfrm>
          <a:off x="187904" y="701"/>
          <a:ext cx="1893298" cy="4631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solidFill>
                <a:srgbClr val="003359"/>
              </a:solidFill>
              <a:latin typeface="Arial" pitchFamily="34" charset="0"/>
              <a:cs typeface="Arial" pitchFamily="34" charset="0"/>
            </a:rPr>
            <a:t>Anonymisieren</a:t>
          </a:r>
          <a:endParaRPr lang="de-DE" sz="1600" kern="1200" dirty="0">
            <a:solidFill>
              <a:srgbClr val="003359"/>
            </a:solidFill>
            <a:latin typeface="Arial" pitchFamily="34" charset="0"/>
            <a:cs typeface="Arial" pitchFamily="34" charset="0"/>
          </a:endParaRPr>
        </a:p>
      </dsp:txBody>
      <dsp:txXfrm>
        <a:off x="210515" y="23312"/>
        <a:ext cx="1848076" cy="417962"/>
      </dsp:txXfrm>
    </dsp:sp>
    <dsp:sp modelId="{74F4F466-C0B2-489D-8AE3-60CB15951016}">
      <dsp:nvSpPr>
        <dsp:cNvPr id="0" name=""/>
        <dsp:cNvSpPr/>
      </dsp:nvSpPr>
      <dsp:spPr>
        <a:xfrm rot="5400000">
          <a:off x="3912914" y="-1298347"/>
          <a:ext cx="370547" cy="40339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latin typeface="Arial" pitchFamily="34" charset="0"/>
              <a:cs typeface="Arial" pitchFamily="34" charset="0"/>
            </a:rPr>
            <a:t>Ersetzung von Idenitifikationsmerkmalen</a:t>
          </a:r>
          <a:endParaRPr lang="de-DE" sz="1400" kern="1200" dirty="0">
            <a:latin typeface="Arial" pitchFamily="34" charset="0"/>
            <a:cs typeface="Arial" pitchFamily="34" charset="0"/>
          </a:endParaRPr>
        </a:p>
      </dsp:txBody>
      <dsp:txXfrm rot="-5400000">
        <a:off x="2081204" y="551452"/>
        <a:ext cx="4015880" cy="334369"/>
      </dsp:txXfrm>
    </dsp:sp>
    <dsp:sp modelId="{34908177-42C6-4D54-83C2-D5C8E7BEF9CC}">
      <dsp:nvSpPr>
        <dsp:cNvPr id="0" name=""/>
        <dsp:cNvSpPr/>
      </dsp:nvSpPr>
      <dsp:spPr>
        <a:xfrm>
          <a:off x="187904" y="487045"/>
          <a:ext cx="1893298" cy="4631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de-DE" sz="1600" kern="1200" dirty="0" smtClean="0">
              <a:solidFill>
                <a:srgbClr val="003359"/>
              </a:solidFill>
              <a:latin typeface="Arial" pitchFamily="34" charset="0"/>
              <a:cs typeface="Arial" pitchFamily="34" charset="0"/>
            </a:rPr>
            <a:t>Pseudonymisieren</a:t>
          </a:r>
          <a:endParaRPr lang="de-DE" sz="1600" kern="1200" dirty="0">
            <a:solidFill>
              <a:srgbClr val="003359"/>
            </a:solidFill>
            <a:latin typeface="Arial" pitchFamily="34" charset="0"/>
            <a:cs typeface="Arial" pitchFamily="34" charset="0"/>
          </a:endParaRPr>
        </a:p>
      </dsp:txBody>
      <dsp:txXfrm>
        <a:off x="210515" y="509656"/>
        <a:ext cx="1848076" cy="417962"/>
      </dsp:txXfrm>
    </dsp:sp>
    <dsp:sp modelId="{DA873861-329F-4A3D-9219-946028B019A1}">
      <dsp:nvSpPr>
        <dsp:cNvPr id="0" name=""/>
        <dsp:cNvSpPr/>
      </dsp:nvSpPr>
      <dsp:spPr>
        <a:xfrm rot="5400000">
          <a:off x="3913572" y="-764985"/>
          <a:ext cx="370547" cy="40339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de-DE" sz="1400" kern="1200" dirty="0" smtClean="0">
              <a:latin typeface="Arial" pitchFamily="34" charset="0"/>
              <a:cs typeface="Arial" pitchFamily="34" charset="0"/>
            </a:rPr>
            <a:t>Daten über einen ausreichend großen Personenkreis zusammenfassen</a:t>
          </a:r>
          <a:endParaRPr lang="de-DE" sz="1400" kern="1200" dirty="0">
            <a:latin typeface="Arial" pitchFamily="34" charset="0"/>
            <a:cs typeface="Arial" pitchFamily="34" charset="0"/>
          </a:endParaRPr>
        </a:p>
      </dsp:txBody>
      <dsp:txXfrm rot="-5400000">
        <a:off x="2081862" y="1084814"/>
        <a:ext cx="4015880" cy="334369"/>
      </dsp:txXfrm>
    </dsp:sp>
    <dsp:sp modelId="{890E34BB-AA86-472C-B8C3-72775B19B7EF}">
      <dsp:nvSpPr>
        <dsp:cNvPr id="0" name=""/>
        <dsp:cNvSpPr/>
      </dsp:nvSpPr>
      <dsp:spPr>
        <a:xfrm>
          <a:off x="187904" y="973388"/>
          <a:ext cx="1893298" cy="4631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de-DE" sz="1600" kern="1200" dirty="0" smtClean="0">
              <a:solidFill>
                <a:srgbClr val="003359"/>
              </a:solidFill>
              <a:latin typeface="Arial" pitchFamily="34" charset="0"/>
              <a:cs typeface="Arial" pitchFamily="34" charset="0"/>
            </a:rPr>
            <a:t>Aggregieren</a:t>
          </a:r>
          <a:endParaRPr lang="de-DE" sz="1600" kern="1200" dirty="0">
            <a:solidFill>
              <a:srgbClr val="003359"/>
            </a:solidFill>
            <a:latin typeface="Arial" pitchFamily="34" charset="0"/>
            <a:cs typeface="Arial" pitchFamily="34" charset="0"/>
          </a:endParaRPr>
        </a:p>
      </dsp:txBody>
      <dsp:txXfrm>
        <a:off x="210515" y="995999"/>
        <a:ext cx="1848076" cy="41796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248000-DA9F-EC4E-B523-8C052A90EE31}" type="datetimeFigureOut">
              <a:rPr lang="de-DE" smtClean="0"/>
              <a:t>24.02.2021</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B74058-EEFA-1547-9728-76A16B366864}" type="slidenum">
              <a:rPr lang="de-DE" smtClean="0"/>
              <a:t>‹Nr.›</a:t>
            </a:fld>
            <a:endParaRPr lang="de-DE" dirty="0"/>
          </a:p>
        </p:txBody>
      </p:sp>
    </p:spTree>
    <p:extLst>
      <p:ext uri="{BB962C8B-B14F-4D97-AF65-F5344CB8AC3E}">
        <p14:creationId xmlns:p14="http://schemas.microsoft.com/office/powerpoint/2010/main" val="107665731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Datenarten zuerst zurufen lassen!</a:t>
            </a:r>
            <a:endParaRPr lang="de-DE" dirty="0"/>
          </a:p>
        </p:txBody>
      </p:sp>
      <p:sp>
        <p:nvSpPr>
          <p:cNvPr id="4" name="Foliennummernplatzhalter 3"/>
          <p:cNvSpPr>
            <a:spLocks noGrp="1"/>
          </p:cNvSpPr>
          <p:nvPr>
            <p:ph type="sldNum" sz="quarter" idx="10"/>
          </p:nvPr>
        </p:nvSpPr>
        <p:spPr/>
        <p:txBody>
          <a:bodyPr/>
          <a:lstStyle/>
          <a:p>
            <a:pPr>
              <a:defRPr/>
            </a:pPr>
            <a:fld id="{B15ECB95-FD2B-4360-978B-831395F71C33}" type="slidenum">
              <a:rPr lang="de-DE" smtClean="0"/>
              <a:pPr>
                <a:defRPr/>
              </a:pPr>
              <a:t>8</a:t>
            </a:fld>
            <a:endParaRPr lang="de-DE" dirty="0"/>
          </a:p>
        </p:txBody>
      </p:sp>
    </p:spTree>
    <p:extLst>
      <p:ext uri="{BB962C8B-B14F-4D97-AF65-F5344CB8AC3E}">
        <p14:creationId xmlns:p14="http://schemas.microsoft.com/office/powerpoint/2010/main" val="1924818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Kurz nachbearbeiten: Was für Probleme sind hier bereits offenbar geworden?</a:t>
            </a:r>
            <a:endParaRPr lang="de-DE" dirty="0"/>
          </a:p>
        </p:txBody>
      </p:sp>
      <p:sp>
        <p:nvSpPr>
          <p:cNvPr id="4" name="Foliennummernplatzhalter 3"/>
          <p:cNvSpPr>
            <a:spLocks noGrp="1"/>
          </p:cNvSpPr>
          <p:nvPr>
            <p:ph type="sldNum" sz="quarter" idx="10"/>
          </p:nvPr>
        </p:nvSpPr>
        <p:spPr/>
        <p:txBody>
          <a:bodyPr/>
          <a:lstStyle/>
          <a:p>
            <a:pPr>
              <a:defRPr/>
            </a:pPr>
            <a:fld id="{B15ECB95-FD2B-4360-978B-831395F71C33}" type="slidenum">
              <a:rPr lang="de-DE" smtClean="0"/>
              <a:pPr>
                <a:defRPr/>
              </a:pPr>
              <a:t>12</a:t>
            </a:fld>
            <a:endParaRPr lang="de-DE" dirty="0"/>
          </a:p>
        </p:txBody>
      </p:sp>
    </p:spTree>
    <p:extLst>
      <p:ext uri="{BB962C8B-B14F-4D97-AF65-F5344CB8AC3E}">
        <p14:creationId xmlns:p14="http://schemas.microsoft.com/office/powerpoint/2010/main" val="965758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B15ECB95-FD2B-4360-978B-831395F71C33}" type="slidenum">
              <a:rPr lang="de-DE" smtClean="0"/>
              <a:pPr>
                <a:defRPr/>
              </a:pPr>
              <a:t>15</a:t>
            </a:fld>
            <a:endParaRPr lang="de-DE" dirty="0"/>
          </a:p>
        </p:txBody>
      </p:sp>
    </p:spTree>
    <p:extLst>
      <p:ext uri="{BB962C8B-B14F-4D97-AF65-F5344CB8AC3E}">
        <p14:creationId xmlns:p14="http://schemas.microsoft.com/office/powerpoint/2010/main" val="687240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 Data</a:t>
            </a:r>
            <a:r>
              <a:rPr lang="en-GB" baseline="0" dirty="0" smtClean="0"/>
              <a:t> Management Plan is often written early on in the research process to determine what data will be created and how it will be managed. Sometime you are asked for a DMP as part of a grant application, but they are useful to write regardless as it helps to develop consistent procedures from the outset.</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A135094-64D1-F647-9BB8-82B15787932B}" type="slidenum">
              <a:rPr lang="en-US" smtClean="0"/>
              <a:pPr/>
              <a:t>26</a:t>
            </a:fld>
            <a:endParaRPr lang="en-US" dirty="0"/>
          </a:p>
        </p:txBody>
      </p:sp>
    </p:spTree>
    <p:extLst>
      <p:ext uri="{BB962C8B-B14F-4D97-AF65-F5344CB8AC3E}">
        <p14:creationId xmlns:p14="http://schemas.microsoft.com/office/powerpoint/2010/main" val="3572549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ICT = Informations und Kommunikationstechnologie</a:t>
            </a:r>
            <a:endParaRPr lang="en-GB" baseline="0"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A135094-64D1-F647-9BB8-82B15787932B}" type="slidenum">
              <a:rPr lang="en-US" smtClean="0"/>
              <a:pPr/>
              <a:t>28</a:t>
            </a:fld>
            <a:endParaRPr lang="en-US" dirty="0"/>
          </a:p>
        </p:txBody>
      </p:sp>
    </p:spTree>
    <p:extLst>
      <p:ext uri="{BB962C8B-B14F-4D97-AF65-F5344CB8AC3E}">
        <p14:creationId xmlns:p14="http://schemas.microsoft.com/office/powerpoint/2010/main" val="4197748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7ED48593-3668-9642-AD55-7502E1D2A730}" type="slidenum">
              <a:rPr lang="de-DE" smtClean="0"/>
              <a:t>42</a:t>
            </a:fld>
            <a:endParaRPr lang="de-DE" dirty="0"/>
          </a:p>
        </p:txBody>
      </p:sp>
    </p:spTree>
    <p:extLst>
      <p:ext uri="{BB962C8B-B14F-4D97-AF65-F5344CB8AC3E}">
        <p14:creationId xmlns:p14="http://schemas.microsoft.com/office/powerpoint/2010/main" val="3891676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folie">
    <p:spTree>
      <p:nvGrpSpPr>
        <p:cNvPr id="1" name=""/>
        <p:cNvGrpSpPr/>
        <p:nvPr/>
      </p:nvGrpSpPr>
      <p:grpSpPr>
        <a:xfrm>
          <a:off x="0" y="0"/>
          <a:ext cx="0" cy="0"/>
          <a:chOff x="0" y="0"/>
          <a:chExt cx="0" cy="0"/>
        </a:xfrm>
      </p:grpSpPr>
      <p:sp>
        <p:nvSpPr>
          <p:cNvPr id="6" name="Textplatzhalter 27">
            <a:extLst>
              <a:ext uri="{FF2B5EF4-FFF2-40B4-BE49-F238E27FC236}">
                <a16:creationId xmlns:a16="http://schemas.microsoft.com/office/drawing/2014/main" id="{7304430A-7FEB-1943-9894-2B29A6D8A81B}"/>
              </a:ext>
            </a:extLst>
          </p:cNvPr>
          <p:cNvSpPr>
            <a:spLocks noGrp="1"/>
          </p:cNvSpPr>
          <p:nvPr>
            <p:ph type="body" sz="quarter" idx="15" hasCustomPrompt="1"/>
          </p:nvPr>
        </p:nvSpPr>
        <p:spPr>
          <a:xfrm>
            <a:off x="468313" y="753428"/>
            <a:ext cx="8212391" cy="671512"/>
          </a:xfrm>
          <a:prstGeom prst="rect">
            <a:avLst/>
          </a:prstGeom>
        </p:spPr>
        <p:txBody>
          <a:bodyPr lIns="0" tIns="0" rIns="0" bIns="0"/>
          <a:lstStyle>
            <a:lvl1pPr marL="0" indent="0">
              <a:buNone/>
              <a:defRPr sz="2400" b="1" baseline="0">
                <a:solidFill>
                  <a:srgbClr val="003359"/>
                </a:solidFill>
              </a:defRPr>
            </a:lvl1pPr>
          </a:lstStyle>
          <a:p>
            <a:r>
              <a:rPr lang="de-DE" dirty="0"/>
              <a:t>Folienuntertitel durch Klicken bearbeiten</a:t>
            </a:r>
          </a:p>
        </p:txBody>
      </p:sp>
      <p:sp>
        <p:nvSpPr>
          <p:cNvPr id="7" name="Textplatzhalter 9">
            <a:extLst>
              <a:ext uri="{FF2B5EF4-FFF2-40B4-BE49-F238E27FC236}">
                <a16:creationId xmlns:a16="http://schemas.microsoft.com/office/drawing/2014/main" id="{414364F3-CF85-D14A-A026-0E62B2498114}"/>
              </a:ext>
            </a:extLst>
          </p:cNvPr>
          <p:cNvSpPr>
            <a:spLocks noGrp="1"/>
          </p:cNvSpPr>
          <p:nvPr>
            <p:ph type="body" sz="quarter" idx="16" hasCustomPrompt="1"/>
          </p:nvPr>
        </p:nvSpPr>
        <p:spPr>
          <a:xfrm>
            <a:off x="460800" y="234841"/>
            <a:ext cx="8219904" cy="518588"/>
          </a:xfrm>
          <a:prstGeom prst="rect">
            <a:avLst/>
          </a:prstGeom>
        </p:spPr>
        <p:txBody>
          <a:bodyPr lIns="0" tIns="0"/>
          <a:lstStyle>
            <a:lvl1pPr marL="0" indent="0">
              <a:buNone/>
              <a:defRPr sz="3200" b="1">
                <a:solidFill>
                  <a:srgbClr val="FF7900"/>
                </a:solidFill>
              </a:defRPr>
            </a:lvl1pPr>
          </a:lstStyle>
          <a:p>
            <a:r>
              <a:rPr lang="de-DE" dirty="0"/>
              <a:t>Willkommen an der TU Ilmenau</a:t>
            </a:r>
          </a:p>
        </p:txBody>
      </p:sp>
      <p:sp>
        <p:nvSpPr>
          <p:cNvPr id="8" name="Slide Number Placeholder 5"/>
          <p:cNvSpPr>
            <a:spLocks noGrp="1"/>
          </p:cNvSpPr>
          <p:nvPr>
            <p:ph type="sldNum" sz="quarter" idx="12"/>
          </p:nvPr>
        </p:nvSpPr>
        <p:spPr>
          <a:xfrm>
            <a:off x="468000" y="4673350"/>
            <a:ext cx="661260" cy="273844"/>
          </a:xfrm>
          <a:prstGeom prst="rect">
            <a:avLst/>
          </a:prstGeom>
        </p:spPr>
        <p:txBody>
          <a:bodyPr/>
          <a:lstStyle>
            <a:lvl1pPr>
              <a:defRPr sz="1000"/>
            </a:lvl1pPr>
          </a:lstStyle>
          <a:p>
            <a:fld id="{C8083FA9-7C11-B04D-BE6F-500EF6F49D2A}" type="slidenum">
              <a:rPr lang="de-DE" smtClean="0"/>
              <a:pPr/>
              <a:t>‹Nr.›</a:t>
            </a:fld>
            <a:endParaRPr lang="de-DE" dirty="0"/>
          </a:p>
        </p:txBody>
      </p:sp>
      <p:sp>
        <p:nvSpPr>
          <p:cNvPr id="9" name="Fußzeilenplatzhalter 1">
            <a:extLst>
              <a:ext uri="{FF2B5EF4-FFF2-40B4-BE49-F238E27FC236}">
                <a16:creationId xmlns:a16="http://schemas.microsoft.com/office/drawing/2014/main" id="{CD48FCB3-CBCF-6D43-B933-0162EE0E4355}"/>
              </a:ext>
            </a:extLst>
          </p:cNvPr>
          <p:cNvSpPr>
            <a:spLocks noGrp="1"/>
          </p:cNvSpPr>
          <p:nvPr>
            <p:ph type="ftr" sz="quarter" idx="18"/>
          </p:nvPr>
        </p:nvSpPr>
        <p:spPr>
          <a:xfrm>
            <a:off x="1158059" y="4679757"/>
            <a:ext cx="5430005" cy="274637"/>
          </a:xfrm>
        </p:spPr>
        <p:txBody>
          <a:bodyPr/>
          <a:lstStyle/>
          <a:p>
            <a:r>
              <a:rPr lang="de-DE" dirty="0"/>
              <a:t>Fußzeile </a:t>
            </a:r>
          </a:p>
        </p:txBody>
      </p:sp>
      <p:pic>
        <p:nvPicPr>
          <p:cNvPr id="3" name="Grafik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89590"/>
            <a:ext cx="9144000" cy="2620095"/>
          </a:xfrm>
          <a:prstGeom prst="rect">
            <a:avLst/>
          </a:prstGeom>
        </p:spPr>
      </p:pic>
    </p:spTree>
    <p:extLst>
      <p:ext uri="{BB962C8B-B14F-4D97-AF65-F5344CB8AC3E}">
        <p14:creationId xmlns:p14="http://schemas.microsoft.com/office/powerpoint/2010/main" val="134721189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Spalter 3 Bil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4" name="Bildplatzhalter 13">
            <a:extLst>
              <a:ext uri="{FF2B5EF4-FFF2-40B4-BE49-F238E27FC236}">
                <a16:creationId xmlns:a16="http://schemas.microsoft.com/office/drawing/2014/main" id="{96E3A690-3AA1-5D49-B0DC-E668CEBCC8F8}"/>
              </a:ext>
            </a:extLst>
          </p:cNvPr>
          <p:cNvSpPr>
            <a:spLocks noGrp="1"/>
          </p:cNvSpPr>
          <p:nvPr>
            <p:ph type="pic" sz="quarter" idx="14" hasCustomPrompt="1"/>
          </p:nvPr>
        </p:nvSpPr>
        <p:spPr>
          <a:xfrm>
            <a:off x="476405" y="1635125"/>
            <a:ext cx="2530475" cy="2243138"/>
          </a:xfrm>
          <a:prstGeom prst="rect">
            <a:avLst/>
          </a:prstGeom>
          <a:blipFill>
            <a:blip r:embed="rId2" cstate="print"/>
            <a:stretch>
              <a:fillRect l="207" r="207"/>
            </a:stretch>
          </a:blipFill>
        </p:spPr>
        <p:txBody>
          <a:bodyPr/>
          <a:lstStyle>
            <a:lvl1pPr marL="0" indent="0">
              <a:buNone/>
              <a:defRPr sz="1300" baseline="0">
                <a:solidFill>
                  <a:schemeClr val="bg1"/>
                </a:solidFill>
              </a:defRPr>
            </a:lvl1pPr>
          </a:lstStyle>
          <a:p>
            <a:r>
              <a:rPr lang="de-DE" dirty="0"/>
              <a:t>Bild durch Klicken auf Symbol in Bildmitte hinzufügen</a:t>
            </a:r>
          </a:p>
        </p:txBody>
      </p:sp>
      <p:sp>
        <p:nvSpPr>
          <p:cNvPr id="15" name="Bildplatzhalter 13">
            <a:extLst>
              <a:ext uri="{FF2B5EF4-FFF2-40B4-BE49-F238E27FC236}">
                <a16:creationId xmlns:a16="http://schemas.microsoft.com/office/drawing/2014/main" id="{9173A4A9-4265-FF4F-BA6C-64CFA9D5B915}"/>
              </a:ext>
            </a:extLst>
          </p:cNvPr>
          <p:cNvSpPr>
            <a:spLocks noGrp="1"/>
          </p:cNvSpPr>
          <p:nvPr>
            <p:ph type="pic" sz="quarter" idx="15" hasCustomPrompt="1"/>
          </p:nvPr>
        </p:nvSpPr>
        <p:spPr>
          <a:xfrm>
            <a:off x="3300841" y="1635125"/>
            <a:ext cx="2530475" cy="2243138"/>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16" name="Bildplatzhalter 13">
            <a:extLst>
              <a:ext uri="{FF2B5EF4-FFF2-40B4-BE49-F238E27FC236}">
                <a16:creationId xmlns:a16="http://schemas.microsoft.com/office/drawing/2014/main" id="{896F4A59-B539-F74F-B7A6-444BC8C91735}"/>
              </a:ext>
            </a:extLst>
          </p:cNvPr>
          <p:cNvSpPr>
            <a:spLocks noGrp="1"/>
          </p:cNvSpPr>
          <p:nvPr>
            <p:ph type="pic" sz="quarter" idx="16" hasCustomPrompt="1"/>
          </p:nvPr>
        </p:nvSpPr>
        <p:spPr>
          <a:xfrm>
            <a:off x="6125277" y="1635125"/>
            <a:ext cx="2573715" cy="2243138"/>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17" name="Textplatzhalter 9">
            <a:extLst>
              <a:ext uri="{FF2B5EF4-FFF2-40B4-BE49-F238E27FC236}">
                <a16:creationId xmlns:a16="http://schemas.microsoft.com/office/drawing/2014/main" id="{1DF1234B-A762-7E47-82C6-B1E8F270AF70}"/>
              </a:ext>
            </a:extLst>
          </p:cNvPr>
          <p:cNvSpPr>
            <a:spLocks noGrp="1"/>
          </p:cNvSpPr>
          <p:nvPr>
            <p:ph type="body" sz="quarter" idx="17" hasCustomPrompt="1"/>
          </p:nvPr>
        </p:nvSpPr>
        <p:spPr>
          <a:xfrm>
            <a:off x="453600" y="234841"/>
            <a:ext cx="8226000" cy="504156"/>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8" name="Textplatzhalter 27">
            <a:extLst>
              <a:ext uri="{FF2B5EF4-FFF2-40B4-BE49-F238E27FC236}">
                <a16:creationId xmlns:a16="http://schemas.microsoft.com/office/drawing/2014/main" id="{43F369F7-CD74-DD4A-AF88-751C4DA1EF8C}"/>
              </a:ext>
            </a:extLst>
          </p:cNvPr>
          <p:cNvSpPr>
            <a:spLocks noGrp="1"/>
          </p:cNvSpPr>
          <p:nvPr>
            <p:ph type="body" sz="quarter" idx="18" hasCustomPrompt="1"/>
          </p:nvPr>
        </p:nvSpPr>
        <p:spPr>
          <a:xfrm>
            <a:off x="468313" y="753428"/>
            <a:ext cx="8226000" cy="654748"/>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8"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251398313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trenner">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39CABD2B-C672-E34C-B067-9D6CB97ED685}"/>
              </a:ext>
            </a:extLst>
          </p:cNvPr>
          <p:cNvSpPr>
            <a:spLocks noGrp="1"/>
          </p:cNvSpPr>
          <p:nvPr>
            <p:ph type="pic" sz="quarter" idx="13"/>
          </p:nvPr>
        </p:nvSpPr>
        <p:spPr>
          <a:xfrm>
            <a:off x="0" y="-14400"/>
            <a:ext cx="9144000" cy="4523232"/>
          </a:xfrm>
          <a:prstGeom prst="rect">
            <a:avLst/>
          </a:prstGeom>
          <a:blipFill>
            <a:blip r:embed="rId2"/>
            <a:stretch>
              <a:fillRect/>
            </a:stretch>
          </a:blipFill>
        </p:spPr>
        <p:txBody>
          <a:bodyPr/>
          <a:lstStyle>
            <a:lvl1pPr marL="0" indent="0">
              <a:buFont typeface="Arial" panose="020B0604020202020204" pitchFamily="34" charset="0"/>
              <a:buNone/>
              <a:defRPr lang="de-DE" sz="2400" b="1" kern="1200" dirty="0">
                <a:solidFill>
                  <a:srgbClr val="003359"/>
                </a:solidFill>
                <a:latin typeface="Arial" panose="020B0604020202020204" pitchFamily="34" charset="0"/>
                <a:ea typeface="+mn-ea"/>
                <a:cs typeface="Arial" panose="020B0604020202020204" pitchFamily="34" charset="0"/>
              </a:defRPr>
            </a:lvl1pPr>
          </a:lstStyle>
          <a:p>
            <a:r>
              <a:rPr lang="de-DE" dirty="0" smtClean="0"/>
              <a:t>Bild durch Klicken auf Symbol hinzufügen</a:t>
            </a:r>
            <a:endParaRPr lang="de-DE" dirty="0"/>
          </a:p>
        </p:txBody>
      </p:sp>
      <p:sp>
        <p:nvSpPr>
          <p:cNvPr id="5" name="Slide Number Placeholder 4"/>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0" name="Titel 9">
            <a:extLst>
              <a:ext uri="{FF2B5EF4-FFF2-40B4-BE49-F238E27FC236}">
                <a16:creationId xmlns:a16="http://schemas.microsoft.com/office/drawing/2014/main" id="{288AD3D1-62BA-BD4B-8B68-9D0177AA41F7}"/>
              </a:ext>
            </a:extLst>
          </p:cNvPr>
          <p:cNvSpPr>
            <a:spLocks noGrp="1"/>
          </p:cNvSpPr>
          <p:nvPr>
            <p:ph type="title" hasCustomPrompt="1"/>
          </p:nvPr>
        </p:nvSpPr>
        <p:spPr>
          <a:xfrm>
            <a:off x="453600" y="233999"/>
            <a:ext cx="8226000" cy="504156"/>
          </a:xfrm>
          <a:prstGeom prst="rect">
            <a:avLst/>
          </a:prstGeom>
        </p:spPr>
        <p:txBody>
          <a:bodyPr lIns="0" tIns="0" bIns="0"/>
          <a:lstStyle>
            <a:lvl1pPr>
              <a:defRPr lang="de-DE" dirty="0">
                <a:solidFill>
                  <a:srgbClr val="FF7900"/>
                </a:solidFill>
                <a:ea typeface="+mn-ea"/>
              </a:defRPr>
            </a:lvl1pPr>
          </a:lstStyle>
          <a:p>
            <a:pPr marL="0" lvl="0" indent="0">
              <a:spcBef>
                <a:spcPts val="750"/>
              </a:spcBef>
              <a:buFont typeface="Arial" panose="020B0604020202020204" pitchFamily="34" charset="0"/>
            </a:pPr>
            <a:r>
              <a:rPr lang="de-DE" dirty="0"/>
              <a:t>Kapiteltitel durch Klicken bearbeiten</a:t>
            </a:r>
          </a:p>
        </p:txBody>
      </p:sp>
      <p:sp>
        <p:nvSpPr>
          <p:cNvPr id="4" name="Fußzeilenplatzhalter 3">
            <a:extLst>
              <a:ext uri="{FF2B5EF4-FFF2-40B4-BE49-F238E27FC236}">
                <a16:creationId xmlns:a16="http://schemas.microsoft.com/office/drawing/2014/main" id="{25749F7B-0D8A-F24D-BFD7-7518849DE335}"/>
              </a:ext>
            </a:extLst>
          </p:cNvPr>
          <p:cNvSpPr>
            <a:spLocks noGrp="1"/>
          </p:cNvSpPr>
          <p:nvPr>
            <p:ph type="ftr" sz="quarter" idx="14"/>
          </p:nvPr>
        </p:nvSpPr>
        <p:spPr>
          <a:xfrm>
            <a:off x="1160267" y="4679757"/>
            <a:ext cx="5430005" cy="274637"/>
          </a:xfrm>
        </p:spPr>
        <p:txBody>
          <a:bodyPr/>
          <a:lstStyle/>
          <a:p>
            <a:r>
              <a:rPr lang="de-DE" dirty="0" smtClean="0"/>
              <a:t>Fußzeile</a:t>
            </a:r>
            <a:endParaRPr lang="de-DE" dirty="0"/>
          </a:p>
        </p:txBody>
      </p:sp>
    </p:spTree>
    <p:extLst>
      <p:ext uri="{BB962C8B-B14F-4D97-AF65-F5344CB8AC3E}">
        <p14:creationId xmlns:p14="http://schemas.microsoft.com/office/powerpoint/2010/main" val="64139667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1FF2157E-484D-E841-9204-98336FAC2602}"/>
              </a:ext>
            </a:extLst>
          </p:cNvPr>
          <p:cNvSpPr>
            <a:spLocks noGrp="1"/>
          </p:cNvSpPr>
          <p:nvPr>
            <p:ph type="sldNum" sz="quarter" idx="11"/>
          </p:nvPr>
        </p:nvSpPr>
        <p:spPr>
          <a:xfrm>
            <a:off x="468000" y="4673350"/>
            <a:ext cx="661260" cy="273844"/>
          </a:xfrm>
        </p:spPr>
        <p:txBody>
          <a:bodyPr/>
          <a:lstStyle/>
          <a:p>
            <a:fld id="{C8083FA9-7C11-B04D-BE6F-500EF6F49D2A}" type="slidenum">
              <a:rPr lang="de-DE" smtClean="0"/>
              <a:pPr/>
              <a:t>‹Nr.›</a:t>
            </a:fld>
            <a:endParaRPr lang="de-DE" dirty="0"/>
          </a:p>
        </p:txBody>
      </p:sp>
      <p:sp>
        <p:nvSpPr>
          <p:cNvPr id="6" name="Titel 5">
            <a:extLst>
              <a:ext uri="{FF2B5EF4-FFF2-40B4-BE49-F238E27FC236}">
                <a16:creationId xmlns:a16="http://schemas.microsoft.com/office/drawing/2014/main" id="{65C0B0E4-BEF6-FA46-B4F1-507CEFFF6C72}"/>
              </a:ext>
            </a:extLst>
          </p:cNvPr>
          <p:cNvSpPr>
            <a:spLocks noGrp="1"/>
          </p:cNvSpPr>
          <p:nvPr>
            <p:ph type="title" hasCustomPrompt="1"/>
          </p:nvPr>
        </p:nvSpPr>
        <p:spPr>
          <a:xfrm>
            <a:off x="460800" y="234000"/>
            <a:ext cx="8226000" cy="504156"/>
          </a:xfrm>
        </p:spPr>
        <p:txBody>
          <a:bodyPr tIns="0" bIns="0"/>
          <a:lstStyle>
            <a:lvl1pPr>
              <a:defRPr>
                <a:solidFill>
                  <a:srgbClr val="FF7900"/>
                </a:solidFill>
              </a:defRPr>
            </a:lvl1pPr>
          </a:lstStyle>
          <a:p>
            <a:r>
              <a:rPr lang="de-DE" spc="-5" dirty="0"/>
              <a:t>Vielen </a:t>
            </a:r>
            <a:r>
              <a:rPr lang="de-DE" spc="-5" dirty="0" smtClean="0"/>
              <a:t>Dank!</a:t>
            </a:r>
            <a:endParaRPr lang="de-DE" dirty="0"/>
          </a:p>
        </p:txBody>
      </p:sp>
      <p:sp>
        <p:nvSpPr>
          <p:cNvPr id="7" name="Rechteck 6">
            <a:extLst>
              <a:ext uri="{FF2B5EF4-FFF2-40B4-BE49-F238E27FC236}">
                <a16:creationId xmlns:a16="http://schemas.microsoft.com/office/drawing/2014/main" id="{CA39BE90-B16C-0D46-86B3-AAA7CF686753}"/>
              </a:ext>
            </a:extLst>
          </p:cNvPr>
          <p:cNvSpPr/>
          <p:nvPr userDrawn="1"/>
        </p:nvSpPr>
        <p:spPr>
          <a:xfrm>
            <a:off x="458112" y="778482"/>
            <a:ext cx="8304887" cy="307052"/>
          </a:xfrm>
          <a:prstGeom prst="rect">
            <a:avLst/>
          </a:prstGeom>
        </p:spPr>
        <p:txBody>
          <a:bodyPr wrap="square" lIns="0">
            <a:noAutofit/>
          </a:bodyPr>
          <a:lstStyle/>
          <a:p>
            <a:pPr>
              <a:lnSpc>
                <a:spcPts val="2300"/>
              </a:lnSpc>
            </a:pPr>
            <a:r>
              <a:rPr lang="de-DE" sz="1400" kern="1200" dirty="0" smtClean="0">
                <a:solidFill>
                  <a:srgbClr val="003359"/>
                </a:solidFill>
                <a:latin typeface="Arial" panose="020B0604020202020204" pitchFamily="34" charset="0"/>
                <a:ea typeface="+mn-ea"/>
                <a:cs typeface="Arial" panose="020B0604020202020204" pitchFamily="34" charset="0"/>
              </a:rPr>
              <a:t>jessica.rex@tu-ilmenau.de  </a:t>
            </a:r>
            <a:r>
              <a:rPr lang="de-DE" sz="1400" kern="1200" dirty="0">
                <a:solidFill>
                  <a:srgbClr val="003359"/>
                </a:solidFill>
                <a:latin typeface="Arial" panose="020B0604020202020204" pitchFamily="34" charset="0"/>
                <a:ea typeface="+mn-ea"/>
                <a:cs typeface="Arial" panose="020B0604020202020204" pitchFamily="34" charset="0"/>
              </a:rPr>
              <a:t>|  www.tu-ilmenau.de</a:t>
            </a:r>
          </a:p>
        </p:txBody>
      </p:sp>
      <p:sp>
        <p:nvSpPr>
          <p:cNvPr id="8" name="object 6">
            <a:extLst>
              <a:ext uri="{FF2B5EF4-FFF2-40B4-BE49-F238E27FC236}">
                <a16:creationId xmlns:a16="http://schemas.microsoft.com/office/drawing/2014/main" id="{448228AA-7BCB-284F-9669-D47C02856870}"/>
              </a:ext>
            </a:extLst>
          </p:cNvPr>
          <p:cNvSpPr txBox="1"/>
          <p:nvPr userDrawn="1"/>
        </p:nvSpPr>
        <p:spPr>
          <a:xfrm>
            <a:off x="454848" y="1131342"/>
            <a:ext cx="8254996" cy="295910"/>
          </a:xfrm>
          <a:prstGeom prst="rect">
            <a:avLst/>
          </a:prstGeom>
        </p:spPr>
        <p:txBody>
          <a:bodyPr vert="horz" wrap="square" lIns="0" tIns="0" rIns="0" bIns="0" rtlCol="0">
            <a:spAutoFit/>
          </a:bodyPr>
          <a:lstStyle/>
          <a:p>
            <a:pPr>
              <a:lnSpc>
                <a:spcPts val="2300"/>
              </a:lnSpc>
            </a:pPr>
            <a:r>
              <a:rPr lang="de-DE" sz="600" b="1" dirty="0">
                <a:solidFill>
                  <a:srgbClr val="AAAAAA"/>
                </a:solidFill>
                <a:latin typeface="Arial" panose="020B0604020202020204" pitchFamily="34" charset="0"/>
                <a:cs typeface="Arial" panose="020B0604020202020204" pitchFamily="34" charset="0"/>
              </a:rPr>
              <a:t>Bildnachweis: </a:t>
            </a:r>
            <a:r>
              <a:rPr lang="de-DE" sz="600" dirty="0">
                <a:solidFill>
                  <a:srgbClr val="AAAAAA"/>
                </a:solidFill>
                <a:latin typeface="Arial" panose="020B0604020202020204" pitchFamily="34" charset="0"/>
                <a:cs typeface="Arial" panose="020B0604020202020204" pitchFamily="34" charset="0"/>
              </a:rPr>
              <a:t>TU Ilmenau, Musterfotograf01, Musterfotograf0, externe Bildagentur XYZ</a:t>
            </a:r>
          </a:p>
        </p:txBody>
      </p:sp>
      <p:sp>
        <p:nvSpPr>
          <p:cNvPr id="3" name="Fußzeilenplatzhalter 2">
            <a:extLst>
              <a:ext uri="{FF2B5EF4-FFF2-40B4-BE49-F238E27FC236}">
                <a16:creationId xmlns:a16="http://schemas.microsoft.com/office/drawing/2014/main" id="{1B34CCD3-3EFA-4C48-B5AF-AAE32E0556A7}"/>
              </a:ext>
            </a:extLst>
          </p:cNvPr>
          <p:cNvSpPr>
            <a:spLocks noGrp="1"/>
          </p:cNvSpPr>
          <p:nvPr>
            <p:ph type="ftr" sz="quarter" idx="13"/>
          </p:nvPr>
        </p:nvSpPr>
        <p:spPr>
          <a:xfrm>
            <a:off x="1158059" y="4679757"/>
            <a:ext cx="5430005" cy="274637"/>
          </a:xfrm>
        </p:spPr>
        <p:txBody>
          <a:bodyPr/>
          <a:lstStyle/>
          <a:p>
            <a:r>
              <a:rPr lang="de-DE" dirty="0"/>
              <a:t>Fußzeile</a:t>
            </a:r>
          </a:p>
        </p:txBody>
      </p:sp>
      <p:pic>
        <p:nvPicPr>
          <p:cNvPr id="2" name="Grafik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10384"/>
            <a:ext cx="9144000" cy="3095244"/>
          </a:xfrm>
          <a:prstGeom prst="rect">
            <a:avLst/>
          </a:prstGeom>
        </p:spPr>
      </p:pic>
    </p:spTree>
    <p:extLst>
      <p:ext uri="{BB962C8B-B14F-4D97-AF65-F5344CB8AC3E}">
        <p14:creationId xmlns:p14="http://schemas.microsoft.com/office/powerpoint/2010/main" val="177807079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Startfolie">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lvl1pPr>
              <a:defRPr/>
            </a:lvl1pPr>
          </a:lstStyle>
          <a:p>
            <a:r>
              <a:rPr lang="de-DE" dirty="0" smtClean="0"/>
              <a:t>1</a:t>
            </a:r>
            <a:endParaRPr lang="de-DE" dirty="0"/>
          </a:p>
        </p:txBody>
      </p:sp>
      <p:sp>
        <p:nvSpPr>
          <p:cNvPr id="11" name="Subtitle 2">
            <a:extLst>
              <a:ext uri="{FF2B5EF4-FFF2-40B4-BE49-F238E27FC236}">
                <a16:creationId xmlns:a16="http://schemas.microsoft.com/office/drawing/2014/main" id="{6DA9807B-1766-1245-AC91-E5AA502F4E15}"/>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00"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smtClean="0"/>
              <a:t>Jessica Rex (FDM-Kontaktstelle TU Ilmenau/TKFDM)</a:t>
            </a:r>
          </a:p>
        </p:txBody>
      </p:sp>
      <p:sp>
        <p:nvSpPr>
          <p:cNvPr id="17" name="Titel 16">
            <a:extLst>
              <a:ext uri="{FF2B5EF4-FFF2-40B4-BE49-F238E27FC236}">
                <a16:creationId xmlns:a16="http://schemas.microsoft.com/office/drawing/2014/main" id="{B846DC88-5E73-764F-BE52-C95CA0E23973}"/>
              </a:ext>
            </a:extLst>
          </p:cNvPr>
          <p:cNvSpPr>
            <a:spLocks noGrp="1"/>
          </p:cNvSpPr>
          <p:nvPr>
            <p:ph type="title" hasCustomPrompt="1"/>
          </p:nvPr>
        </p:nvSpPr>
        <p:spPr/>
        <p:txBody>
          <a:bodyPr/>
          <a:lstStyle>
            <a:lvl1pPr>
              <a:defRPr baseline="0">
                <a:solidFill>
                  <a:srgbClr val="FF7900"/>
                </a:solidFill>
              </a:defRPr>
            </a:lvl1pPr>
          </a:lstStyle>
          <a:p>
            <a:r>
              <a:rPr lang="de-DE" dirty="0" smtClean="0"/>
              <a:t>Grundlagen des FDM</a:t>
            </a:r>
            <a:endParaRPr lang="de-DE" dirty="0"/>
          </a:p>
        </p:txBody>
      </p:sp>
      <p:sp>
        <p:nvSpPr>
          <p:cNvPr id="18" name="Fußzeilenplatzhalter 17">
            <a:extLst>
              <a:ext uri="{FF2B5EF4-FFF2-40B4-BE49-F238E27FC236}">
                <a16:creationId xmlns:a16="http://schemas.microsoft.com/office/drawing/2014/main" id="{14B78777-7498-3842-9A79-3704C9BD802A}"/>
              </a:ext>
            </a:extLst>
          </p:cNvPr>
          <p:cNvSpPr>
            <a:spLocks noGrp="1"/>
          </p:cNvSpPr>
          <p:nvPr>
            <p:ph type="ftr" sz="quarter" idx="15"/>
          </p:nvPr>
        </p:nvSpPr>
        <p:spPr/>
        <p:txBody>
          <a:bodyPr/>
          <a:lstStyle/>
          <a:p>
            <a:endParaRPr lang="de-DE" dirty="0"/>
          </a:p>
        </p:txBody>
      </p:sp>
      <p:sp>
        <p:nvSpPr>
          <p:cNvPr id="12" name="object 2">
            <a:extLst>
              <a:ext uri="{FF2B5EF4-FFF2-40B4-BE49-F238E27FC236}">
                <a16:creationId xmlns:a16="http://schemas.microsoft.com/office/drawing/2014/main" id="{4E02D7EE-125C-5C45-9C5C-BAB701D621B8}"/>
              </a:ext>
            </a:extLst>
          </p:cNvPr>
          <p:cNvSpPr/>
          <p:nvPr userDrawn="1"/>
        </p:nvSpPr>
        <p:spPr>
          <a:xfrm>
            <a:off x="0" y="1700598"/>
            <a:ext cx="9144000" cy="2726996"/>
          </a:xfrm>
          <a:prstGeom prst="rect">
            <a:avLst/>
          </a:prstGeom>
          <a:blipFill>
            <a:blip r:embed="rId2" cstate="print"/>
            <a:stretch>
              <a:fillRect/>
            </a:stretch>
          </a:blipFill>
        </p:spPr>
        <p:txBody>
          <a:bodyPr wrap="square" lIns="0" tIns="0" rIns="0" bIns="0" rtlCol="0"/>
          <a:lstStyle/>
          <a:p>
            <a:endParaRPr sz="1013" dirty="0"/>
          </a:p>
        </p:txBody>
      </p:sp>
    </p:spTree>
    <p:extLst>
      <p:ext uri="{BB962C8B-B14F-4D97-AF65-F5344CB8AC3E}">
        <p14:creationId xmlns:p14="http://schemas.microsoft.com/office/powerpoint/2010/main" val="460529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2-Spalter Text + Bi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4673351"/>
            <a:ext cx="661260" cy="273844"/>
          </a:xfrm>
          <a:prstGeom prst="rect">
            <a:avLst/>
          </a:prstGeom>
        </p:spPr>
        <p:txBody>
          <a:bodyPr/>
          <a:lstStyle>
            <a:lvl1pPr>
              <a:defRPr sz="750"/>
            </a:lvl1pPr>
          </a:lstStyle>
          <a:p>
            <a:fld id="{C8083FA9-7C11-B04D-BE6F-500EF6F49D2A}" type="slidenum">
              <a:rPr lang="de-DE" smtClean="0"/>
              <a:pPr/>
              <a:t>‹Nr.›</a:t>
            </a:fld>
            <a:endParaRPr lang="de-DE" dirty="0"/>
          </a:p>
        </p:txBody>
      </p:sp>
      <p:sp>
        <p:nvSpPr>
          <p:cNvPr id="20" name="Textplatzhalter 19">
            <a:extLst>
              <a:ext uri="{FF2B5EF4-FFF2-40B4-BE49-F238E27FC236}">
                <a16:creationId xmlns:a16="http://schemas.microsoft.com/office/drawing/2014/main" id="{4DDF78BE-0D35-D542-88A7-2B4794BE2BE7}"/>
              </a:ext>
            </a:extLst>
          </p:cNvPr>
          <p:cNvSpPr>
            <a:spLocks noGrp="1"/>
          </p:cNvSpPr>
          <p:nvPr>
            <p:ph type="body" sz="quarter" idx="13" hasCustomPrompt="1"/>
          </p:nvPr>
        </p:nvSpPr>
        <p:spPr>
          <a:xfrm>
            <a:off x="458804" y="1635125"/>
            <a:ext cx="4047699" cy="2551113"/>
          </a:xfrm>
          <a:prstGeom prst="rect">
            <a:avLst/>
          </a:prstGeom>
        </p:spPr>
        <p:txBody>
          <a:bodyPr lIns="0" tIns="0" rIns="0" bIns="0"/>
          <a:lstStyle>
            <a:lvl1pPr marL="0" marR="0" indent="0" algn="l" defTabSz="514350" rtl="0" eaLnBrk="1" fontAlgn="auto" latinLnBrk="0" hangingPunct="1">
              <a:lnSpc>
                <a:spcPts val="1725"/>
              </a:lnSpc>
              <a:spcBef>
                <a:spcPts val="360"/>
              </a:spcBef>
              <a:spcAft>
                <a:spcPts val="0"/>
              </a:spcAft>
              <a:buClrTx/>
              <a:buSzTx/>
              <a:buFontTx/>
              <a:buNone/>
              <a:tabLst/>
              <a:defRPr sz="1200">
                <a:solidFill>
                  <a:srgbClr val="003359"/>
                </a:solidFill>
              </a:defRPr>
            </a:lvl1pPr>
          </a:lstStyle>
          <a:p>
            <a:pPr marL="9525" marR="0" lvl="0" indent="0" algn="l" defTabSz="514350" rtl="0" eaLnBrk="1" fontAlgn="auto" latinLnBrk="0" hangingPunct="1">
              <a:lnSpc>
                <a:spcPts val="1725"/>
              </a:lnSpc>
              <a:spcBef>
                <a:spcPts val="360"/>
              </a:spcBef>
              <a:spcAft>
                <a:spcPts val="0"/>
              </a:spcAft>
              <a:buClrTx/>
              <a:buSzTx/>
              <a:buFontTx/>
              <a:buNone/>
              <a:tabLst/>
              <a:defRPr/>
            </a:pPr>
            <a:r>
              <a:rPr lang="de-DE" sz="1200" b="1" spc="-4" dirty="0">
                <a:solidFill>
                  <a:srgbClr val="003358"/>
                </a:solidFill>
                <a:latin typeface="Arial"/>
                <a:cs typeface="Arial"/>
              </a:rPr>
              <a:t>2-Spalter 50/50, Arial 16 </a:t>
            </a:r>
            <a:r>
              <a:rPr lang="de-DE" sz="1200" b="1" dirty="0">
                <a:solidFill>
                  <a:srgbClr val="003358"/>
                </a:solidFill>
                <a:latin typeface="Arial"/>
                <a:cs typeface="Arial"/>
              </a:rPr>
              <a:t>PT</a:t>
            </a:r>
            <a:r>
              <a:rPr lang="de-DE" sz="1200" b="1" spc="-4" dirty="0">
                <a:solidFill>
                  <a:srgbClr val="003358"/>
                </a:solidFill>
                <a:latin typeface="Arial"/>
                <a:cs typeface="Arial"/>
              </a:rPr>
              <a:t>, ZAB 23</a:t>
            </a:r>
            <a:r>
              <a:rPr lang="de-DE" sz="1200" b="1" dirty="0">
                <a:latin typeface="Arial"/>
                <a:cs typeface="Arial"/>
              </a:rPr>
              <a:t> </a:t>
            </a:r>
            <a:r>
              <a:rPr lang="de-DE" sz="1200" dirty="0">
                <a:latin typeface="Arial"/>
                <a:cs typeface="Arial"/>
              </a:rPr>
              <a:t/>
            </a:r>
            <a:br>
              <a:rPr lang="de-DE" sz="1200" dirty="0">
                <a:latin typeface="Arial"/>
                <a:cs typeface="Arial"/>
              </a:rPr>
            </a:br>
            <a:r>
              <a:rPr lang="de-DE" sz="1200" spc="-4" dirty="0">
                <a:solidFill>
                  <a:srgbClr val="003358"/>
                </a:solidFill>
                <a:latin typeface="Arial"/>
                <a:cs typeface="Arial"/>
              </a:rPr>
              <a:t>Das </a:t>
            </a:r>
            <a:r>
              <a:rPr lang="de-DE" sz="1200" spc="-15" dirty="0" err="1">
                <a:solidFill>
                  <a:srgbClr val="003358"/>
                </a:solidFill>
                <a:latin typeface="Arial"/>
                <a:cs typeface="Arial"/>
              </a:rPr>
              <a:t>reatur</a:t>
            </a:r>
            <a:r>
              <a:rPr lang="de-DE" sz="1200" spc="-15" dirty="0">
                <a:solidFill>
                  <a:srgbClr val="003358"/>
                </a:solidFill>
                <a:latin typeface="Arial"/>
                <a:cs typeface="Arial"/>
              </a:rPr>
              <a:t>, </a:t>
            </a:r>
            <a:r>
              <a:rPr lang="de-DE" sz="1200" dirty="0" err="1">
                <a:solidFill>
                  <a:srgbClr val="003358"/>
                </a:solidFill>
                <a:latin typeface="Arial"/>
                <a:cs typeface="Arial"/>
              </a:rPr>
              <a:t>cor</a:t>
            </a:r>
            <a:r>
              <a:rPr lang="de-DE" sz="1200" dirty="0">
                <a:solidFill>
                  <a:srgbClr val="003358"/>
                </a:solidFill>
                <a:latin typeface="Arial"/>
                <a:cs typeface="Arial"/>
              </a:rPr>
              <a:t> </a:t>
            </a:r>
            <a:r>
              <a:rPr lang="de-DE" sz="1200" spc="-4" dirty="0" err="1">
                <a:solidFill>
                  <a:srgbClr val="003358"/>
                </a:solidFill>
                <a:latin typeface="Arial"/>
                <a:cs typeface="Arial"/>
              </a:rPr>
              <a:t>aut</a:t>
            </a:r>
            <a:r>
              <a:rPr lang="de-DE" sz="1200" spc="-4" dirty="0">
                <a:solidFill>
                  <a:srgbClr val="003358"/>
                </a:solidFill>
                <a:latin typeface="Arial"/>
                <a:cs typeface="Arial"/>
              </a:rPr>
              <a:t> </a:t>
            </a:r>
            <a:r>
              <a:rPr lang="de-DE" sz="1200" spc="-4" dirty="0" err="1">
                <a:solidFill>
                  <a:srgbClr val="003358"/>
                </a:solidFill>
                <a:latin typeface="Arial"/>
                <a:cs typeface="Arial"/>
              </a:rPr>
              <a:t>eatius</a:t>
            </a:r>
            <a:r>
              <a:rPr lang="de-DE" sz="1200" spc="-4" dirty="0">
                <a:solidFill>
                  <a:srgbClr val="003358"/>
                </a:solidFill>
                <a:latin typeface="Arial"/>
                <a:cs typeface="Arial"/>
              </a:rPr>
              <a:t>, </a:t>
            </a:r>
            <a:r>
              <a:rPr lang="de-DE" sz="1200" spc="-4" dirty="0" err="1">
                <a:solidFill>
                  <a:srgbClr val="003358"/>
                </a:solidFill>
                <a:latin typeface="Arial"/>
                <a:cs typeface="Arial"/>
              </a:rPr>
              <a:t>nonectem</a:t>
            </a:r>
            <a:r>
              <a:rPr lang="de-DE" sz="1200" spc="-4" dirty="0">
                <a:solidFill>
                  <a:srgbClr val="003358"/>
                </a:solidFill>
                <a:latin typeface="Arial"/>
                <a:cs typeface="Arial"/>
              </a:rPr>
              <a:t> </a:t>
            </a:r>
            <a:r>
              <a:rPr lang="de-DE" sz="1200" spc="-4" dirty="0" err="1">
                <a:solidFill>
                  <a:srgbClr val="003358"/>
                </a:solidFill>
                <a:latin typeface="Arial"/>
                <a:cs typeface="Arial"/>
              </a:rPr>
              <a:t>ressit</a:t>
            </a:r>
            <a:r>
              <a:rPr lang="de-DE" sz="1200" spc="-4" dirty="0">
                <a:solidFill>
                  <a:srgbClr val="003358"/>
                </a:solidFill>
                <a:latin typeface="Arial"/>
                <a:cs typeface="Arial"/>
              </a:rPr>
              <a:t> quo </a:t>
            </a:r>
            <a:r>
              <a:rPr lang="de-DE" sz="1200" spc="-4" dirty="0" err="1">
                <a:solidFill>
                  <a:srgbClr val="003358"/>
                </a:solidFill>
                <a:latin typeface="Arial"/>
                <a:cs typeface="Arial"/>
              </a:rPr>
              <a:t>bla</a:t>
            </a:r>
            <a:r>
              <a:rPr lang="de-DE" sz="1200" spc="-4" dirty="0">
                <a:solidFill>
                  <a:srgbClr val="003358"/>
                </a:solidFill>
                <a:latin typeface="Arial"/>
                <a:cs typeface="Arial"/>
              </a:rPr>
              <a:t>  </a:t>
            </a:r>
            <a:r>
              <a:rPr lang="de-DE" sz="1200" spc="-4" dirty="0" err="1">
                <a:solidFill>
                  <a:srgbClr val="003358"/>
                </a:solidFill>
                <a:latin typeface="Arial"/>
                <a:cs typeface="Arial"/>
              </a:rPr>
              <a:t>parciam</a:t>
            </a:r>
            <a:r>
              <a:rPr lang="de-DE" sz="1200" spc="-4" dirty="0">
                <a:solidFill>
                  <a:srgbClr val="003358"/>
                </a:solidFill>
                <a:latin typeface="Arial"/>
                <a:cs typeface="Arial"/>
              </a:rPr>
              <a:t> es ne </a:t>
            </a:r>
            <a:r>
              <a:rPr lang="de-DE" sz="1200" spc="-4" dirty="0" err="1">
                <a:solidFill>
                  <a:srgbClr val="003358"/>
                </a:solidFill>
                <a:latin typeface="Arial"/>
                <a:cs typeface="Arial"/>
              </a:rPr>
              <a:t>peritaquae</a:t>
            </a:r>
            <a:r>
              <a:rPr lang="de-DE" sz="1200" spc="-4" dirty="0">
                <a:solidFill>
                  <a:srgbClr val="003358"/>
                </a:solidFill>
                <a:latin typeface="Arial"/>
                <a:cs typeface="Arial"/>
              </a:rPr>
              <a:t> quas </a:t>
            </a:r>
            <a:r>
              <a:rPr lang="de-DE" sz="1200" spc="-4" dirty="0" err="1">
                <a:solidFill>
                  <a:srgbClr val="003358"/>
                </a:solidFill>
                <a:latin typeface="Arial"/>
                <a:cs typeface="Arial"/>
              </a:rPr>
              <a:t>niminctet</a:t>
            </a:r>
            <a:r>
              <a:rPr lang="de-DE" sz="1200" spc="-4" dirty="0">
                <a:solidFill>
                  <a:srgbClr val="003358"/>
                </a:solidFill>
                <a:latin typeface="Arial"/>
                <a:cs typeface="Arial"/>
              </a:rPr>
              <a:t> </a:t>
            </a:r>
            <a:r>
              <a:rPr lang="de-DE" sz="1200" spc="-4" dirty="0" err="1">
                <a:solidFill>
                  <a:srgbClr val="003358"/>
                </a:solidFill>
                <a:latin typeface="Arial"/>
                <a:cs typeface="Arial"/>
              </a:rPr>
              <a:t>offic</a:t>
            </a:r>
            <a:r>
              <a:rPr lang="de-DE" sz="1200" spc="-4" dirty="0">
                <a:solidFill>
                  <a:srgbClr val="003358"/>
                </a:solidFill>
                <a:latin typeface="Arial"/>
                <a:cs typeface="Arial"/>
              </a:rPr>
              <a:t> </a:t>
            </a:r>
            <a:r>
              <a:rPr lang="de-DE" sz="1200" dirty="0" err="1">
                <a:solidFill>
                  <a:srgbClr val="003358"/>
                </a:solidFill>
                <a:latin typeface="Arial"/>
                <a:cs typeface="Arial"/>
              </a:rPr>
              <a:t>temporum</a:t>
            </a:r>
            <a:r>
              <a:rPr lang="de-DE" sz="1200" dirty="0">
                <a:solidFill>
                  <a:srgbClr val="003358"/>
                </a:solidFill>
                <a:latin typeface="Arial"/>
                <a:cs typeface="Arial"/>
              </a:rPr>
              <a:t>  </a:t>
            </a:r>
            <a:r>
              <a:rPr lang="de-DE" sz="1200" dirty="0" err="1">
                <a:solidFill>
                  <a:srgbClr val="003358"/>
                </a:solidFill>
                <a:latin typeface="Arial"/>
                <a:cs typeface="Arial"/>
              </a:rPr>
              <a:t>sa</a:t>
            </a:r>
            <a:r>
              <a:rPr lang="de-DE" sz="1200" dirty="0">
                <a:solidFill>
                  <a:srgbClr val="003358"/>
                </a:solidFill>
                <a:latin typeface="Arial"/>
                <a:cs typeface="Arial"/>
              </a:rPr>
              <a:t> </a:t>
            </a:r>
            <a:r>
              <a:rPr lang="de-DE" sz="1200" dirty="0" err="1">
                <a:solidFill>
                  <a:srgbClr val="003358"/>
                </a:solidFill>
                <a:latin typeface="Arial"/>
                <a:cs typeface="Arial"/>
              </a:rPr>
              <a:t>siminciet</a:t>
            </a:r>
            <a:r>
              <a:rPr lang="de-DE" sz="1200" dirty="0">
                <a:solidFill>
                  <a:srgbClr val="003358"/>
                </a:solidFill>
                <a:latin typeface="Arial"/>
                <a:cs typeface="Arial"/>
              </a:rPr>
              <a:t> </a:t>
            </a:r>
            <a:r>
              <a:rPr lang="de-DE" sz="1200" spc="-4" dirty="0" err="1">
                <a:solidFill>
                  <a:srgbClr val="003358"/>
                </a:solidFill>
                <a:latin typeface="Arial"/>
                <a:cs typeface="Arial"/>
              </a:rPr>
              <a:t>que</a:t>
            </a:r>
            <a:r>
              <a:rPr lang="de-DE" sz="1200" spc="-4" dirty="0">
                <a:solidFill>
                  <a:srgbClr val="003358"/>
                </a:solidFill>
                <a:latin typeface="Arial"/>
                <a:cs typeface="Arial"/>
              </a:rPr>
              <a:t> </a:t>
            </a:r>
            <a:r>
              <a:rPr lang="de-DE" sz="1200" dirty="0" err="1">
                <a:solidFill>
                  <a:srgbClr val="003358"/>
                </a:solidFill>
                <a:latin typeface="Arial"/>
                <a:cs typeface="Arial"/>
              </a:rPr>
              <a:t>volor</a:t>
            </a:r>
            <a:r>
              <a:rPr lang="de-DE" sz="1200" dirty="0">
                <a:solidFill>
                  <a:srgbClr val="003358"/>
                </a:solidFill>
                <a:latin typeface="Arial"/>
                <a:cs typeface="Arial"/>
              </a:rPr>
              <a:t> </a:t>
            </a:r>
            <a:r>
              <a:rPr lang="de-DE" sz="1200" spc="-4" dirty="0" err="1">
                <a:solidFill>
                  <a:srgbClr val="003358"/>
                </a:solidFill>
                <a:latin typeface="Arial"/>
                <a:cs typeface="Arial"/>
              </a:rPr>
              <a:t>mos</a:t>
            </a:r>
            <a:r>
              <a:rPr lang="de-DE" sz="1200" spc="-4" dirty="0">
                <a:solidFill>
                  <a:srgbClr val="003358"/>
                </a:solidFill>
                <a:latin typeface="Arial"/>
                <a:cs typeface="Arial"/>
              </a:rPr>
              <a:t> et </a:t>
            </a:r>
            <a:r>
              <a:rPr lang="de-DE" sz="1200" spc="-4" dirty="0" err="1">
                <a:solidFill>
                  <a:srgbClr val="003358"/>
                </a:solidFill>
                <a:latin typeface="Arial"/>
                <a:cs typeface="Arial"/>
              </a:rPr>
              <a:t>andae</a:t>
            </a:r>
            <a:r>
              <a:rPr lang="de-DE" sz="1200" spc="-4" dirty="0">
                <a:solidFill>
                  <a:srgbClr val="003358"/>
                </a:solidFill>
                <a:latin typeface="Arial"/>
                <a:cs typeface="Arial"/>
              </a:rPr>
              <a:t> </a:t>
            </a:r>
            <a:r>
              <a:rPr lang="de-DE" sz="1200" spc="-4" dirty="0" err="1">
                <a:solidFill>
                  <a:srgbClr val="003358"/>
                </a:solidFill>
                <a:latin typeface="Arial"/>
                <a:cs typeface="Arial"/>
              </a:rPr>
              <a:t>qui</a:t>
            </a:r>
            <a:r>
              <a:rPr lang="de-DE" sz="1200" spc="-4" dirty="0">
                <a:solidFill>
                  <a:srgbClr val="003358"/>
                </a:solidFill>
                <a:latin typeface="Arial"/>
                <a:cs typeface="Arial"/>
              </a:rPr>
              <a:t> </a:t>
            </a:r>
            <a:r>
              <a:rPr lang="de-DE" sz="1200" spc="-4" dirty="0" err="1">
                <a:solidFill>
                  <a:srgbClr val="003358"/>
                </a:solidFill>
                <a:latin typeface="Arial"/>
                <a:cs typeface="Arial"/>
              </a:rPr>
              <a:t>quaspeum</a:t>
            </a:r>
            <a:r>
              <a:rPr lang="de-DE" sz="1200" spc="-4" dirty="0">
                <a:solidFill>
                  <a:srgbClr val="003358"/>
                </a:solidFill>
                <a:latin typeface="Arial"/>
                <a:cs typeface="Arial"/>
              </a:rPr>
              <a:t> </a:t>
            </a:r>
            <a:r>
              <a:rPr lang="de-DE" sz="1200" spc="-4" dirty="0" err="1">
                <a:solidFill>
                  <a:srgbClr val="003358"/>
                </a:solidFill>
                <a:latin typeface="Arial"/>
                <a:cs typeface="Arial"/>
              </a:rPr>
              <a:t>alitint</a:t>
            </a:r>
            <a:r>
              <a:rPr lang="de-DE" sz="1200" spc="-4" dirty="0">
                <a:solidFill>
                  <a:srgbClr val="003358"/>
                </a:solidFill>
                <a:latin typeface="Arial"/>
                <a:cs typeface="Arial"/>
              </a:rPr>
              <a:t>, </a:t>
            </a:r>
            <a:r>
              <a:rPr lang="de-DE" sz="1200" spc="-4" dirty="0" err="1">
                <a:solidFill>
                  <a:srgbClr val="003358"/>
                </a:solidFill>
                <a:latin typeface="Arial"/>
                <a:cs typeface="Arial"/>
              </a:rPr>
              <a:t>omnis</a:t>
            </a:r>
            <a:r>
              <a:rPr lang="de-DE" sz="1200" spc="-4" dirty="0">
                <a:solidFill>
                  <a:srgbClr val="003358"/>
                </a:solidFill>
                <a:latin typeface="Arial"/>
                <a:cs typeface="Arial"/>
              </a:rPr>
              <a:t>  </a:t>
            </a:r>
            <a:r>
              <a:rPr lang="de-DE" sz="1200" spc="-4" dirty="0" err="1">
                <a:solidFill>
                  <a:srgbClr val="003358"/>
                </a:solidFill>
                <a:latin typeface="Arial"/>
                <a:cs typeface="Arial"/>
              </a:rPr>
              <a:t>eum</a:t>
            </a:r>
            <a:r>
              <a:rPr lang="de-DE" sz="1200" spc="-4" dirty="0">
                <a:solidFill>
                  <a:srgbClr val="003358"/>
                </a:solidFill>
                <a:latin typeface="Arial"/>
                <a:cs typeface="Arial"/>
              </a:rPr>
              <a:t> </a:t>
            </a:r>
            <a:r>
              <a:rPr lang="de-DE" sz="1200" spc="-4" dirty="0" err="1">
                <a:solidFill>
                  <a:srgbClr val="003358"/>
                </a:solidFill>
                <a:latin typeface="Arial"/>
                <a:cs typeface="Arial"/>
              </a:rPr>
              <a:t>rest</a:t>
            </a:r>
            <a:r>
              <a:rPr lang="de-DE" sz="1200" spc="-4" dirty="0">
                <a:solidFill>
                  <a:srgbClr val="003358"/>
                </a:solidFill>
                <a:latin typeface="Arial"/>
                <a:cs typeface="Arial"/>
              </a:rPr>
              <a:t> </a:t>
            </a:r>
            <a:r>
              <a:rPr lang="de-DE" sz="1200" spc="-4" dirty="0" err="1">
                <a:solidFill>
                  <a:srgbClr val="003358"/>
                </a:solidFill>
                <a:latin typeface="Arial"/>
                <a:cs typeface="Arial"/>
              </a:rPr>
              <a:t>asimincilia</a:t>
            </a:r>
            <a:r>
              <a:rPr lang="de-DE" sz="1200" spc="-4" dirty="0">
                <a:solidFill>
                  <a:srgbClr val="003358"/>
                </a:solidFill>
                <a:latin typeface="Arial"/>
                <a:cs typeface="Arial"/>
              </a:rPr>
              <a:t> </a:t>
            </a:r>
            <a:r>
              <a:rPr lang="de-DE" sz="1200" dirty="0" err="1">
                <a:solidFill>
                  <a:srgbClr val="003358"/>
                </a:solidFill>
                <a:latin typeface="Arial"/>
                <a:cs typeface="Arial"/>
              </a:rPr>
              <a:t>fuga</a:t>
            </a:r>
            <a:r>
              <a:rPr lang="de-DE" sz="1200" dirty="0">
                <a:solidFill>
                  <a:srgbClr val="003358"/>
                </a:solidFill>
                <a:latin typeface="Arial"/>
                <a:cs typeface="Arial"/>
              </a:rPr>
              <a:t>. </a:t>
            </a:r>
            <a:r>
              <a:rPr lang="de-DE" sz="1200" spc="-4" dirty="0" err="1">
                <a:solidFill>
                  <a:srgbClr val="003358"/>
                </a:solidFill>
                <a:latin typeface="Arial"/>
                <a:cs typeface="Arial"/>
              </a:rPr>
              <a:t>Nemquaectur</a:t>
            </a:r>
            <a:r>
              <a:rPr lang="de-DE" sz="1200" spc="-4" dirty="0">
                <a:solidFill>
                  <a:srgbClr val="003358"/>
                </a:solidFill>
                <a:latin typeface="Arial"/>
                <a:cs typeface="Arial"/>
              </a:rPr>
              <a:t> </a:t>
            </a:r>
            <a:r>
              <a:rPr lang="de-DE" sz="1200" dirty="0" err="1">
                <a:solidFill>
                  <a:srgbClr val="003358"/>
                </a:solidFill>
                <a:latin typeface="Arial"/>
                <a:cs typeface="Arial"/>
              </a:rPr>
              <a:t>sit</a:t>
            </a:r>
            <a:r>
              <a:rPr lang="de-DE" sz="1200" dirty="0">
                <a:solidFill>
                  <a:srgbClr val="003358"/>
                </a:solidFill>
                <a:latin typeface="Arial"/>
                <a:cs typeface="Arial"/>
              </a:rPr>
              <a:t> </a:t>
            </a:r>
            <a:r>
              <a:rPr lang="de-DE" sz="1200" spc="-4" dirty="0">
                <a:solidFill>
                  <a:srgbClr val="003358"/>
                </a:solidFill>
                <a:latin typeface="Arial"/>
                <a:cs typeface="Arial"/>
              </a:rPr>
              <a:t>la  </a:t>
            </a:r>
            <a:r>
              <a:rPr lang="de-DE" sz="1200" dirty="0" err="1">
                <a:solidFill>
                  <a:srgbClr val="003358"/>
                </a:solidFill>
                <a:latin typeface="Arial"/>
                <a:cs typeface="Arial"/>
              </a:rPr>
              <a:t>conserspist</a:t>
            </a:r>
            <a:r>
              <a:rPr lang="de-DE" sz="1200" dirty="0">
                <a:solidFill>
                  <a:srgbClr val="003358"/>
                </a:solidFill>
                <a:latin typeface="Arial"/>
                <a:cs typeface="Arial"/>
              </a:rPr>
              <a:t>, </a:t>
            </a:r>
            <a:r>
              <a:rPr lang="de-DE" sz="1200" spc="-4" dirty="0" err="1">
                <a:solidFill>
                  <a:srgbClr val="003358"/>
                </a:solidFill>
                <a:latin typeface="Arial"/>
                <a:cs typeface="Arial"/>
              </a:rPr>
              <a:t>quodis</a:t>
            </a:r>
            <a:r>
              <a:rPr lang="de-DE" sz="1200" spc="-4" dirty="0">
                <a:solidFill>
                  <a:srgbClr val="003358"/>
                </a:solidFill>
                <a:latin typeface="Arial"/>
                <a:cs typeface="Arial"/>
              </a:rPr>
              <a:t> </a:t>
            </a:r>
            <a:r>
              <a:rPr lang="de-DE" sz="1200" spc="-4" dirty="0" err="1">
                <a:solidFill>
                  <a:srgbClr val="003358"/>
                </a:solidFill>
                <a:latin typeface="Arial"/>
                <a:cs typeface="Arial"/>
              </a:rPr>
              <a:t>ilicilles</a:t>
            </a:r>
            <a:r>
              <a:rPr lang="de-DE" sz="1200" spc="-4" dirty="0">
                <a:solidFill>
                  <a:srgbClr val="003358"/>
                </a:solidFill>
                <a:latin typeface="Arial"/>
                <a:cs typeface="Arial"/>
              </a:rPr>
              <a:t> </a:t>
            </a:r>
            <a:r>
              <a:rPr lang="de-DE" sz="1200" dirty="0" err="1">
                <a:solidFill>
                  <a:srgbClr val="003358"/>
                </a:solidFill>
                <a:latin typeface="Arial"/>
                <a:cs typeface="Arial"/>
              </a:rPr>
              <a:t>sit</a:t>
            </a:r>
            <a:r>
              <a:rPr lang="de-DE" sz="1200" dirty="0">
                <a:solidFill>
                  <a:srgbClr val="003358"/>
                </a:solidFill>
                <a:latin typeface="Arial"/>
                <a:cs typeface="Arial"/>
              </a:rPr>
              <a:t> </a:t>
            </a:r>
            <a:r>
              <a:rPr lang="de-DE" sz="1200" spc="-4" dirty="0" err="1">
                <a:solidFill>
                  <a:srgbClr val="003358"/>
                </a:solidFill>
                <a:latin typeface="Arial"/>
                <a:cs typeface="Arial"/>
              </a:rPr>
              <a:t>acestrum</a:t>
            </a:r>
            <a:r>
              <a:rPr lang="de-DE" sz="1200" spc="-4" dirty="0">
                <a:solidFill>
                  <a:srgbClr val="003358"/>
                </a:solidFill>
                <a:latin typeface="Arial"/>
                <a:cs typeface="Arial"/>
              </a:rPr>
              <a:t>  </a:t>
            </a:r>
            <a:r>
              <a:rPr lang="de-DE" sz="1200" spc="-4" dirty="0" err="1">
                <a:solidFill>
                  <a:srgbClr val="003358"/>
                </a:solidFill>
                <a:latin typeface="Arial"/>
                <a:cs typeface="Arial"/>
              </a:rPr>
              <a:t>nempore</a:t>
            </a:r>
            <a:r>
              <a:rPr lang="de-DE" sz="1200" spc="-4" dirty="0">
                <a:solidFill>
                  <a:srgbClr val="003358"/>
                </a:solidFill>
                <a:latin typeface="Arial"/>
                <a:cs typeface="Arial"/>
              </a:rPr>
              <a:t>, </a:t>
            </a:r>
            <a:r>
              <a:rPr lang="de-DE" sz="1200" dirty="0" err="1">
                <a:solidFill>
                  <a:srgbClr val="003358"/>
                </a:solidFill>
                <a:latin typeface="Arial"/>
                <a:cs typeface="Arial"/>
              </a:rPr>
              <a:t>volupta</a:t>
            </a:r>
            <a:r>
              <a:rPr lang="de-DE" sz="1200" dirty="0">
                <a:solidFill>
                  <a:srgbClr val="003358"/>
                </a:solidFill>
                <a:latin typeface="Arial"/>
                <a:cs typeface="Arial"/>
              </a:rPr>
              <a:t> </a:t>
            </a:r>
            <a:r>
              <a:rPr lang="de-DE" sz="1200" spc="-4" dirty="0" err="1">
                <a:solidFill>
                  <a:srgbClr val="003358"/>
                </a:solidFill>
                <a:latin typeface="Arial"/>
                <a:cs typeface="Arial"/>
              </a:rPr>
              <a:t>nestiorunti</a:t>
            </a:r>
            <a:r>
              <a:rPr lang="de-DE" sz="1200" spc="-4" dirty="0">
                <a:solidFill>
                  <a:srgbClr val="003358"/>
                </a:solidFill>
                <a:latin typeface="Arial"/>
                <a:cs typeface="Arial"/>
              </a:rPr>
              <a:t> </a:t>
            </a:r>
            <a:r>
              <a:rPr lang="de-DE" sz="1200" spc="-4" dirty="0" err="1">
                <a:solidFill>
                  <a:srgbClr val="003358"/>
                </a:solidFill>
                <a:latin typeface="Arial"/>
                <a:cs typeface="Arial"/>
              </a:rPr>
              <a:t>denia</a:t>
            </a:r>
            <a:r>
              <a:rPr lang="de-DE" sz="1200" spc="-4" dirty="0">
                <a:solidFill>
                  <a:srgbClr val="003358"/>
                </a:solidFill>
                <a:latin typeface="Arial"/>
                <a:cs typeface="Arial"/>
              </a:rPr>
              <a:t> </a:t>
            </a:r>
            <a:r>
              <a:rPr lang="de-DE" sz="1200" spc="-4" dirty="0" err="1">
                <a:solidFill>
                  <a:srgbClr val="003358"/>
                </a:solidFill>
                <a:latin typeface="Arial"/>
                <a:cs typeface="Arial"/>
              </a:rPr>
              <a:t>eum</a:t>
            </a:r>
            <a:r>
              <a:rPr lang="de-DE" sz="1200" spc="-4" dirty="0">
                <a:solidFill>
                  <a:srgbClr val="003358"/>
                </a:solidFill>
                <a:latin typeface="Arial"/>
                <a:cs typeface="Arial"/>
              </a:rPr>
              <a:t> Mustertext.</a:t>
            </a:r>
            <a:endParaRPr lang="de-DE" sz="1200" b="1" spc="-4" dirty="0">
              <a:solidFill>
                <a:srgbClr val="003358"/>
              </a:solidFill>
              <a:latin typeface="Arial"/>
              <a:cs typeface="Arial"/>
            </a:endParaRPr>
          </a:p>
        </p:txBody>
      </p:sp>
      <p:sp>
        <p:nvSpPr>
          <p:cNvPr id="22" name="Bildplatzhalter 21">
            <a:extLst>
              <a:ext uri="{FF2B5EF4-FFF2-40B4-BE49-F238E27FC236}">
                <a16:creationId xmlns:a16="http://schemas.microsoft.com/office/drawing/2014/main" id="{ACB0FC20-B3FB-E945-A9DE-0B4684EC1C53}"/>
              </a:ext>
            </a:extLst>
          </p:cNvPr>
          <p:cNvSpPr>
            <a:spLocks noGrp="1"/>
          </p:cNvSpPr>
          <p:nvPr>
            <p:ph type="pic" sz="quarter" idx="14" hasCustomPrompt="1"/>
          </p:nvPr>
        </p:nvSpPr>
        <p:spPr>
          <a:xfrm>
            <a:off x="4716465" y="1635125"/>
            <a:ext cx="3977849" cy="2551113"/>
          </a:xfrm>
          <a:prstGeom prst="rect">
            <a:avLst/>
          </a:prstGeom>
          <a:blipFill>
            <a:blip r:embed="rId2"/>
            <a:stretch>
              <a:fillRect/>
            </a:stretch>
          </a:blipFill>
        </p:spPr>
        <p:txBody>
          <a:bodyPr/>
          <a:lstStyle>
            <a:lvl1pPr marL="0" indent="0">
              <a:buNone/>
              <a:defRPr lang="de-DE" sz="1500" kern="1200" spc="-4" dirty="0">
                <a:solidFill>
                  <a:srgbClr val="003358"/>
                </a:solidFill>
                <a:latin typeface="Arial"/>
                <a:ea typeface="+mn-ea"/>
                <a:cs typeface="Arial"/>
              </a:defRPr>
            </a:lvl1pPr>
          </a:lstStyle>
          <a:p>
            <a:r>
              <a:rPr lang="de-DE" dirty="0"/>
              <a:t>Bild durch Klicken auf Symbol in Bildmitte hinzufügen</a:t>
            </a:r>
          </a:p>
        </p:txBody>
      </p:sp>
      <p:sp>
        <p:nvSpPr>
          <p:cNvPr id="28" name="Textplatzhalter 27">
            <a:extLst>
              <a:ext uri="{FF2B5EF4-FFF2-40B4-BE49-F238E27FC236}">
                <a16:creationId xmlns:a16="http://schemas.microsoft.com/office/drawing/2014/main" id="{60772B7E-51B9-5C43-82BC-679BBDE2841C}"/>
              </a:ext>
            </a:extLst>
          </p:cNvPr>
          <p:cNvSpPr>
            <a:spLocks noGrp="1"/>
          </p:cNvSpPr>
          <p:nvPr>
            <p:ph type="body" sz="quarter" idx="15" hasCustomPrompt="1"/>
          </p:nvPr>
        </p:nvSpPr>
        <p:spPr>
          <a:xfrm>
            <a:off x="468312" y="753429"/>
            <a:ext cx="8226000" cy="671512"/>
          </a:xfrm>
          <a:prstGeom prst="rect">
            <a:avLst/>
          </a:prstGeom>
        </p:spPr>
        <p:txBody>
          <a:bodyPr lIns="0" tIns="0" rIns="0" bIns="0"/>
          <a:lstStyle>
            <a:lvl1pPr marL="0" indent="0">
              <a:buNone/>
              <a:defRPr sz="1800" b="1">
                <a:solidFill>
                  <a:srgbClr val="003359"/>
                </a:solidFill>
              </a:defRPr>
            </a:lvl1pPr>
          </a:lstStyle>
          <a:p>
            <a:r>
              <a:rPr lang="de-DE" dirty="0"/>
              <a:t>Folienuntertitel durch Klicken bearbeiten</a:t>
            </a:r>
          </a:p>
        </p:txBody>
      </p:sp>
      <p:sp>
        <p:nvSpPr>
          <p:cNvPr id="8" name="Textplatzhalter 9">
            <a:extLst>
              <a:ext uri="{FF2B5EF4-FFF2-40B4-BE49-F238E27FC236}">
                <a16:creationId xmlns:a16="http://schemas.microsoft.com/office/drawing/2014/main" id="{BA2E4ED7-C201-2E4B-8825-758C118A7356}"/>
              </a:ext>
            </a:extLst>
          </p:cNvPr>
          <p:cNvSpPr>
            <a:spLocks noGrp="1"/>
          </p:cNvSpPr>
          <p:nvPr>
            <p:ph type="body" sz="quarter" idx="16" hasCustomPrompt="1"/>
          </p:nvPr>
        </p:nvSpPr>
        <p:spPr>
          <a:xfrm>
            <a:off x="457200" y="234841"/>
            <a:ext cx="8226000" cy="518588"/>
          </a:xfrm>
          <a:prstGeom prst="rect">
            <a:avLst/>
          </a:prstGeom>
        </p:spPr>
        <p:txBody>
          <a:bodyPr lIns="0" tIns="0"/>
          <a:lstStyle>
            <a:lvl1pPr marL="0" indent="0">
              <a:buNone/>
              <a:defRPr sz="2400" b="1" baseline="0">
                <a:solidFill>
                  <a:srgbClr val="FF7900"/>
                </a:solidFill>
              </a:defRPr>
            </a:lvl1pPr>
          </a:lstStyle>
          <a:p>
            <a:r>
              <a:rPr lang="de-DE" dirty="0"/>
              <a:t>Folientitel durch Klicken bearbeiten</a:t>
            </a:r>
          </a:p>
        </p:txBody>
      </p:sp>
      <p:sp>
        <p:nvSpPr>
          <p:cNvPr id="2" name="Fußzeilenplatzhalter 1">
            <a:extLst>
              <a:ext uri="{FF2B5EF4-FFF2-40B4-BE49-F238E27FC236}">
                <a16:creationId xmlns:a16="http://schemas.microsoft.com/office/drawing/2014/main" id="{CD48FCB3-CBCF-6D43-B933-0162EE0E4355}"/>
              </a:ext>
            </a:extLst>
          </p:cNvPr>
          <p:cNvSpPr>
            <a:spLocks noGrp="1"/>
          </p:cNvSpPr>
          <p:nvPr>
            <p:ph type="ftr" sz="quarter" idx="17"/>
          </p:nvPr>
        </p:nvSpPr>
        <p:spPr>
          <a:xfrm>
            <a:off x="1158061" y="4679758"/>
            <a:ext cx="5798415" cy="274637"/>
          </a:xfrm>
        </p:spPr>
        <p:txBody>
          <a:bodyPr/>
          <a:lstStyle/>
          <a:p>
            <a:endParaRPr lang="de-DE" dirty="0"/>
          </a:p>
        </p:txBody>
      </p:sp>
    </p:spTree>
    <p:extLst>
      <p:ext uri="{BB962C8B-B14F-4D97-AF65-F5344CB8AC3E}">
        <p14:creationId xmlns:p14="http://schemas.microsoft.com/office/powerpoint/2010/main" val="226378343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1-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8" y="276225"/>
            <a:ext cx="8137525" cy="368191"/>
          </a:xfrm>
        </p:spPr>
        <p:txBody>
          <a:bodyPr rIns="0" bIns="0" anchor="t" anchorCtr="0">
            <a:normAutofit/>
          </a:bodyPr>
          <a:lstStyle>
            <a:lvl1pPr>
              <a:defRPr sz="24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75"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300162"/>
            <a:ext cx="8137524" cy="2808725"/>
          </a:xfrm>
          <a:prstGeom prst="rect">
            <a:avLst/>
          </a:prstGeom>
        </p:spPr>
        <p:txBody>
          <a:bodyPr lIns="0" tIns="0" rIns="0" bIns="0" numCol="1" spcCol="288000">
            <a:noAutofit/>
          </a:bodyPr>
          <a:lstStyle>
            <a:lvl1pPr marL="0" indent="0">
              <a:lnSpc>
                <a:spcPts val="1650"/>
              </a:lnSpc>
              <a:buNone/>
              <a:defRPr sz="1200">
                <a:solidFill>
                  <a:srgbClr val="003359"/>
                </a:solidFill>
              </a:defRPr>
            </a:lvl1pPr>
          </a:lstStyle>
          <a:p>
            <a:r>
              <a:rPr lang="de-DE" dirty="0"/>
              <a:t>1</a:t>
            </a:r>
            <a:r>
              <a:rPr lang="de-DE" dirty="0" smtClean="0"/>
              <a:t>-Spalter Text/Text </a:t>
            </a:r>
            <a:r>
              <a:rPr lang="de-DE" dirty="0"/>
              <a:t>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2854375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a:defRPr/>
            </a:lvl1pPr>
          </a:lstStyle>
          <a:p>
            <a:pPr>
              <a:defRPr/>
            </a:pPr>
            <a:endParaRPr lang="de-DE" dirty="0"/>
          </a:p>
        </p:txBody>
      </p:sp>
      <p:sp>
        <p:nvSpPr>
          <p:cNvPr id="4" name="Rectangle 5"/>
          <p:cNvSpPr>
            <a:spLocks noGrp="1" noChangeArrowheads="1"/>
          </p:cNvSpPr>
          <p:nvPr>
            <p:ph type="ftr" sz="quarter" idx="11"/>
          </p:nvPr>
        </p:nvSpPr>
        <p:spPr/>
        <p:txBody>
          <a:bodyPr/>
          <a:lstStyle>
            <a:lvl1pPr>
              <a:defRPr/>
            </a:lvl1pPr>
          </a:lstStyle>
          <a:p>
            <a:pPr>
              <a:defRPr/>
            </a:pPr>
            <a:endParaRPr lang="de-DE" dirty="0"/>
          </a:p>
        </p:txBody>
      </p:sp>
      <p:sp>
        <p:nvSpPr>
          <p:cNvPr id="5" name="Rectangle 6"/>
          <p:cNvSpPr>
            <a:spLocks noGrp="1" noChangeArrowheads="1"/>
          </p:cNvSpPr>
          <p:nvPr>
            <p:ph type="sldNum" sz="quarter" idx="12"/>
          </p:nvPr>
        </p:nvSpPr>
        <p:spPr/>
        <p:txBody>
          <a:bodyPr/>
          <a:lstStyle>
            <a:lvl1pPr>
              <a:defRPr/>
            </a:lvl1pPr>
          </a:lstStyle>
          <a:p>
            <a:pPr>
              <a:defRPr/>
            </a:pPr>
            <a:fld id="{402ADA08-204E-469A-AA1E-1021AF07D633}" type="slidenum">
              <a:rPr lang="de-DE" smtClean="0"/>
              <a:pPr>
                <a:defRPr/>
              </a:pPr>
              <a:t>‹Nr.›</a:t>
            </a:fld>
            <a:endParaRPr lang="de-DE" dirty="0"/>
          </a:p>
        </p:txBody>
      </p:sp>
    </p:spTree>
    <p:extLst>
      <p:ext uri="{BB962C8B-B14F-4D97-AF65-F5344CB8AC3E}">
        <p14:creationId xmlns:p14="http://schemas.microsoft.com/office/powerpoint/2010/main" val="9031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1-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8" y="276225"/>
            <a:ext cx="8137525" cy="368191"/>
          </a:xfrm>
        </p:spPr>
        <p:txBody>
          <a:bodyPr rIns="0" bIns="0" anchor="t" anchorCtr="0">
            <a:normAutofit/>
          </a:bodyPr>
          <a:lstStyle>
            <a:lvl1pPr>
              <a:defRPr sz="24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75"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300162"/>
            <a:ext cx="8137524" cy="2808725"/>
          </a:xfrm>
          <a:prstGeom prst="rect">
            <a:avLst/>
          </a:prstGeom>
        </p:spPr>
        <p:txBody>
          <a:bodyPr lIns="0" tIns="0" rIns="0" bIns="0" numCol="1" spcCol="288000">
            <a:noAutofit/>
          </a:bodyPr>
          <a:lstStyle>
            <a:lvl1pPr marL="0" indent="0">
              <a:lnSpc>
                <a:spcPts val="1650"/>
              </a:lnSpc>
              <a:buNone/>
              <a:defRPr sz="1200">
                <a:solidFill>
                  <a:srgbClr val="003359"/>
                </a:solidFill>
              </a:defRPr>
            </a:lvl1pPr>
          </a:lstStyle>
          <a:p>
            <a:r>
              <a:rPr lang="de-DE" dirty="0"/>
              <a:t>1</a:t>
            </a:r>
            <a:r>
              <a:rPr lang="de-DE" dirty="0" smtClean="0"/>
              <a:t>-Spalter Text/Text </a:t>
            </a:r>
            <a:r>
              <a:rPr lang="de-DE" dirty="0"/>
              <a:t>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1671130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2-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8" y="276225"/>
            <a:ext cx="8137525" cy="368191"/>
          </a:xfrm>
        </p:spPr>
        <p:txBody>
          <a:bodyPr rIns="0" bIns="0" anchor="t" anchorCtr="0">
            <a:normAutofit/>
          </a:bodyPr>
          <a:lstStyle>
            <a:lvl1pPr>
              <a:defRPr sz="24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75"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300162"/>
            <a:ext cx="8137524" cy="2808725"/>
          </a:xfrm>
          <a:prstGeom prst="rect">
            <a:avLst/>
          </a:prstGeom>
        </p:spPr>
        <p:txBody>
          <a:bodyPr lIns="0" tIns="0" rIns="0" bIns="0" numCol="2" spcCol="288000">
            <a:noAutofit/>
          </a:bodyPr>
          <a:lstStyle>
            <a:lvl1pPr marL="0" indent="0">
              <a:lnSpc>
                <a:spcPts val="1650"/>
              </a:lnSpc>
              <a:buNone/>
              <a:defRPr sz="1200">
                <a:solidFill>
                  <a:srgbClr val="003359"/>
                </a:solidFill>
              </a:defRPr>
            </a:lvl1pPr>
          </a:lstStyle>
          <a:p>
            <a:r>
              <a:rPr lang="de-DE" dirty="0"/>
              <a:t>2-Spalter 50/50 Text/Text 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1242984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1-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8" y="276225"/>
            <a:ext cx="8137525" cy="368191"/>
          </a:xfrm>
        </p:spPr>
        <p:txBody>
          <a:bodyPr rIns="0" bIns="0" anchor="t" anchorCtr="0">
            <a:normAutofit/>
          </a:bodyPr>
          <a:lstStyle>
            <a:lvl1pPr>
              <a:defRPr sz="24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75"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300162"/>
            <a:ext cx="8137524" cy="2808725"/>
          </a:xfrm>
          <a:prstGeom prst="rect">
            <a:avLst/>
          </a:prstGeom>
        </p:spPr>
        <p:txBody>
          <a:bodyPr lIns="0" tIns="0" rIns="0" bIns="0" numCol="1" spcCol="288000">
            <a:noAutofit/>
          </a:bodyPr>
          <a:lstStyle>
            <a:lvl1pPr marL="0" indent="0">
              <a:lnSpc>
                <a:spcPts val="1650"/>
              </a:lnSpc>
              <a:buNone/>
              <a:defRPr sz="1200">
                <a:solidFill>
                  <a:srgbClr val="003359"/>
                </a:solidFill>
              </a:defRPr>
            </a:lvl1pPr>
          </a:lstStyle>
          <a:p>
            <a:r>
              <a:rPr lang="de-DE" dirty="0"/>
              <a:t>1</a:t>
            </a:r>
            <a:r>
              <a:rPr lang="de-DE" dirty="0" smtClean="0"/>
              <a:t>-Spalter Text/Text </a:t>
            </a:r>
            <a:r>
              <a:rPr lang="de-DE" dirty="0"/>
              <a:t>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2995938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Spalter Text + Bi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4673350"/>
            <a:ext cx="661260" cy="273844"/>
          </a:xfrm>
          <a:prstGeom prst="rect">
            <a:avLst/>
          </a:prstGeom>
        </p:spPr>
        <p:txBody>
          <a:bodyPr/>
          <a:lstStyle>
            <a:lvl1pPr>
              <a:defRPr sz="1000"/>
            </a:lvl1pPr>
          </a:lstStyle>
          <a:p>
            <a:fld id="{C8083FA9-7C11-B04D-BE6F-500EF6F49D2A}" type="slidenum">
              <a:rPr lang="de-DE" smtClean="0"/>
              <a:pPr/>
              <a:t>‹Nr.›</a:t>
            </a:fld>
            <a:endParaRPr lang="de-DE" dirty="0"/>
          </a:p>
        </p:txBody>
      </p:sp>
      <p:sp>
        <p:nvSpPr>
          <p:cNvPr id="20" name="Textplatzhalter 19">
            <a:extLst>
              <a:ext uri="{FF2B5EF4-FFF2-40B4-BE49-F238E27FC236}">
                <a16:creationId xmlns:a16="http://schemas.microsoft.com/office/drawing/2014/main" id="{4DDF78BE-0D35-D542-88A7-2B4794BE2BE7}"/>
              </a:ext>
            </a:extLst>
          </p:cNvPr>
          <p:cNvSpPr>
            <a:spLocks noGrp="1"/>
          </p:cNvSpPr>
          <p:nvPr>
            <p:ph type="body" sz="quarter" idx="13" hasCustomPrompt="1"/>
          </p:nvPr>
        </p:nvSpPr>
        <p:spPr>
          <a:xfrm>
            <a:off x="458804" y="1635124"/>
            <a:ext cx="4047699" cy="2551113"/>
          </a:xfrm>
          <a:prstGeom prst="rect">
            <a:avLst/>
          </a:prstGeom>
        </p:spPr>
        <p:txBody>
          <a:bodyPr lIns="0" tIns="0" rIns="0" bIns="0"/>
          <a:lstStyle>
            <a:lvl1pPr marL="0" marR="0" indent="0" algn="l" defTabSz="685800" rtl="0" eaLnBrk="1" fontAlgn="auto" latinLnBrk="0" hangingPunct="1">
              <a:lnSpc>
                <a:spcPts val="2300"/>
              </a:lnSpc>
              <a:spcBef>
                <a:spcPts val="480"/>
              </a:spcBef>
              <a:spcAft>
                <a:spcPts val="0"/>
              </a:spcAft>
              <a:buClrTx/>
              <a:buSzTx/>
              <a:buFontTx/>
              <a:buNone/>
              <a:tabLst/>
              <a:defRPr sz="1600">
                <a:solidFill>
                  <a:srgbClr val="003359"/>
                </a:solidFill>
              </a:defRPr>
            </a:lvl1pPr>
          </a:lstStyle>
          <a:p>
            <a:pPr marL="12700" marR="0" lvl="0" indent="0" algn="l" defTabSz="685800" rtl="0" eaLnBrk="1" fontAlgn="auto" latinLnBrk="0" hangingPunct="1">
              <a:lnSpc>
                <a:spcPts val="2300"/>
              </a:lnSpc>
              <a:spcBef>
                <a:spcPts val="480"/>
              </a:spcBef>
              <a:spcAft>
                <a:spcPts val="0"/>
              </a:spcAft>
              <a:buClrTx/>
              <a:buSzTx/>
              <a:buFontTx/>
              <a:buNone/>
              <a:tabLst/>
              <a:defRPr/>
            </a:pPr>
            <a:r>
              <a:rPr lang="de-DE" sz="1600" b="1" spc="-5" dirty="0">
                <a:solidFill>
                  <a:srgbClr val="003358"/>
                </a:solidFill>
                <a:latin typeface="Arial"/>
                <a:cs typeface="Arial"/>
              </a:rPr>
              <a:t>2-Spalter 50/50, Arial 16 </a:t>
            </a:r>
            <a:r>
              <a:rPr lang="de-DE" sz="1600" b="1" dirty="0">
                <a:solidFill>
                  <a:srgbClr val="003358"/>
                </a:solidFill>
                <a:latin typeface="Arial"/>
                <a:cs typeface="Arial"/>
              </a:rPr>
              <a:t>PT</a:t>
            </a:r>
            <a:r>
              <a:rPr lang="de-DE" sz="1600" b="1" spc="-5" dirty="0">
                <a:solidFill>
                  <a:srgbClr val="003358"/>
                </a:solidFill>
                <a:latin typeface="Arial"/>
                <a:cs typeface="Arial"/>
              </a:rPr>
              <a:t>, ZAB 23</a:t>
            </a:r>
            <a:r>
              <a:rPr lang="de-DE" sz="1600" b="1" dirty="0">
                <a:latin typeface="Arial"/>
                <a:cs typeface="Arial"/>
              </a:rPr>
              <a:t> </a:t>
            </a:r>
            <a:r>
              <a:rPr lang="de-DE" sz="1600" dirty="0">
                <a:latin typeface="Arial"/>
                <a:cs typeface="Arial"/>
              </a:rPr>
              <a:t/>
            </a:r>
            <a:br>
              <a:rPr lang="de-DE" sz="1600" dirty="0">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spc="-5" dirty="0" err="1">
                <a:solidFill>
                  <a:srgbClr val="003358"/>
                </a:solidFill>
                <a:latin typeface="Arial"/>
                <a:cs typeface="Arial"/>
              </a:rPr>
              <a:t>asimincilia</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err="1">
                <a:solidFill>
                  <a:srgbClr val="003358"/>
                </a:solidFill>
                <a:latin typeface="Arial"/>
                <a:cs typeface="Arial"/>
              </a:rPr>
              <a:t>Nemquaectur</a:t>
            </a:r>
            <a:r>
              <a:rPr lang="de-DE" sz="1600" spc="-5" dirty="0">
                <a:solidFill>
                  <a:srgbClr val="003358"/>
                </a:solidFill>
                <a:latin typeface="Arial"/>
                <a:cs typeface="Arial"/>
              </a:rPr>
              <a:t> </a:t>
            </a:r>
            <a:r>
              <a:rPr lang="de-DE" sz="1600" dirty="0" err="1">
                <a:solidFill>
                  <a:srgbClr val="003358"/>
                </a:solidFill>
                <a:latin typeface="Arial"/>
                <a:cs typeface="Arial"/>
              </a:rPr>
              <a:t>sit</a:t>
            </a:r>
            <a:r>
              <a:rPr lang="de-DE" sz="1600" dirty="0">
                <a:solidFill>
                  <a:srgbClr val="003358"/>
                </a:solidFill>
                <a:latin typeface="Arial"/>
                <a:cs typeface="Arial"/>
              </a:rPr>
              <a:t> </a:t>
            </a:r>
            <a:r>
              <a:rPr lang="de-DE" sz="1600" spc="-5" dirty="0">
                <a:solidFill>
                  <a:srgbClr val="003358"/>
                </a:solidFill>
                <a:latin typeface="Arial"/>
                <a:cs typeface="Arial"/>
              </a:rPr>
              <a:t>la  </a:t>
            </a:r>
            <a:r>
              <a:rPr lang="de-DE" sz="1600" dirty="0" err="1">
                <a:solidFill>
                  <a:srgbClr val="003358"/>
                </a:solidFill>
                <a:latin typeface="Arial"/>
                <a:cs typeface="Arial"/>
              </a:rPr>
              <a:t>conserspist</a:t>
            </a:r>
            <a:r>
              <a:rPr lang="de-DE" sz="1600" dirty="0">
                <a:solidFill>
                  <a:srgbClr val="003358"/>
                </a:solidFill>
                <a:latin typeface="Arial"/>
                <a:cs typeface="Arial"/>
              </a:rPr>
              <a:t>, </a:t>
            </a:r>
            <a:r>
              <a:rPr lang="de-DE" sz="1600" spc="-5" dirty="0" err="1">
                <a:solidFill>
                  <a:srgbClr val="003358"/>
                </a:solidFill>
                <a:latin typeface="Arial"/>
                <a:cs typeface="Arial"/>
              </a:rPr>
              <a:t>quodis</a:t>
            </a:r>
            <a:r>
              <a:rPr lang="de-DE" sz="1600" spc="-5" dirty="0">
                <a:solidFill>
                  <a:srgbClr val="003358"/>
                </a:solidFill>
                <a:latin typeface="Arial"/>
                <a:cs typeface="Arial"/>
              </a:rPr>
              <a:t> </a:t>
            </a:r>
            <a:r>
              <a:rPr lang="de-DE" sz="1600" spc="-5" dirty="0" err="1">
                <a:solidFill>
                  <a:srgbClr val="003358"/>
                </a:solidFill>
                <a:latin typeface="Arial"/>
                <a:cs typeface="Arial"/>
              </a:rPr>
              <a:t>ilicilles</a:t>
            </a:r>
            <a:r>
              <a:rPr lang="de-DE" sz="1600" spc="-5" dirty="0">
                <a:solidFill>
                  <a:srgbClr val="003358"/>
                </a:solidFill>
                <a:latin typeface="Arial"/>
                <a:cs typeface="Arial"/>
              </a:rPr>
              <a:t> </a:t>
            </a:r>
            <a:r>
              <a:rPr lang="de-DE" sz="1600" dirty="0" err="1">
                <a:solidFill>
                  <a:srgbClr val="003358"/>
                </a:solidFill>
                <a:latin typeface="Arial"/>
                <a:cs typeface="Arial"/>
              </a:rPr>
              <a:t>sit</a:t>
            </a:r>
            <a:r>
              <a:rPr lang="de-DE" sz="1600" dirty="0">
                <a:solidFill>
                  <a:srgbClr val="003358"/>
                </a:solidFill>
                <a:latin typeface="Arial"/>
                <a:cs typeface="Arial"/>
              </a:rPr>
              <a:t> </a:t>
            </a:r>
            <a:r>
              <a:rPr lang="de-DE" sz="1600" spc="-5" dirty="0" err="1">
                <a:solidFill>
                  <a:srgbClr val="003358"/>
                </a:solidFill>
                <a:latin typeface="Arial"/>
                <a:cs typeface="Arial"/>
              </a:rPr>
              <a:t>acestrum</a:t>
            </a:r>
            <a:r>
              <a:rPr lang="de-DE" sz="1600" spc="-5" dirty="0">
                <a:solidFill>
                  <a:srgbClr val="003358"/>
                </a:solidFill>
                <a:latin typeface="Arial"/>
                <a:cs typeface="Arial"/>
              </a:rPr>
              <a:t>  </a:t>
            </a:r>
            <a:r>
              <a:rPr lang="de-DE" sz="1600" spc="-5" dirty="0" err="1">
                <a:solidFill>
                  <a:srgbClr val="003358"/>
                </a:solidFill>
                <a:latin typeface="Arial"/>
                <a:cs typeface="Arial"/>
              </a:rPr>
              <a:t>nempore</a:t>
            </a:r>
            <a:r>
              <a:rPr lang="de-DE" sz="1600" spc="-5" dirty="0">
                <a:solidFill>
                  <a:srgbClr val="003358"/>
                </a:solidFill>
                <a:latin typeface="Arial"/>
                <a:cs typeface="Arial"/>
              </a:rPr>
              <a:t>, </a:t>
            </a:r>
            <a:r>
              <a:rPr lang="de-DE" sz="1600" dirty="0" err="1">
                <a:solidFill>
                  <a:srgbClr val="003358"/>
                </a:solidFill>
                <a:latin typeface="Arial"/>
                <a:cs typeface="Arial"/>
              </a:rPr>
              <a:t>volupta</a:t>
            </a:r>
            <a:r>
              <a:rPr lang="de-DE" sz="1600" dirty="0">
                <a:solidFill>
                  <a:srgbClr val="003358"/>
                </a:solidFill>
                <a:latin typeface="Arial"/>
                <a:cs typeface="Arial"/>
              </a:rPr>
              <a:t> </a:t>
            </a:r>
            <a:r>
              <a:rPr lang="de-DE" sz="1600" spc="-5" dirty="0" err="1">
                <a:solidFill>
                  <a:srgbClr val="003358"/>
                </a:solidFill>
                <a:latin typeface="Arial"/>
                <a:cs typeface="Arial"/>
              </a:rPr>
              <a:t>nestiorunti</a:t>
            </a:r>
            <a:r>
              <a:rPr lang="de-DE" sz="1600" spc="-5" dirty="0">
                <a:solidFill>
                  <a:srgbClr val="003358"/>
                </a:solidFill>
                <a:latin typeface="Arial"/>
                <a:cs typeface="Arial"/>
              </a:rPr>
              <a:t> </a:t>
            </a:r>
            <a:r>
              <a:rPr lang="de-DE" sz="1600" spc="-5" dirty="0" err="1">
                <a:solidFill>
                  <a:srgbClr val="003358"/>
                </a:solidFill>
                <a:latin typeface="Arial"/>
                <a:cs typeface="Arial"/>
              </a:rPr>
              <a:t>denia</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Mustertext.</a:t>
            </a:r>
            <a:endParaRPr lang="de-DE" sz="1600" b="1" spc="-5" dirty="0">
              <a:solidFill>
                <a:srgbClr val="003358"/>
              </a:solidFill>
              <a:latin typeface="Arial"/>
              <a:cs typeface="Arial"/>
            </a:endParaRPr>
          </a:p>
        </p:txBody>
      </p:sp>
      <p:sp>
        <p:nvSpPr>
          <p:cNvPr id="22" name="Bildplatzhalter 21">
            <a:extLst>
              <a:ext uri="{FF2B5EF4-FFF2-40B4-BE49-F238E27FC236}">
                <a16:creationId xmlns:a16="http://schemas.microsoft.com/office/drawing/2014/main" id="{ACB0FC20-B3FB-E945-A9DE-0B4684EC1C53}"/>
              </a:ext>
            </a:extLst>
          </p:cNvPr>
          <p:cNvSpPr>
            <a:spLocks noGrp="1"/>
          </p:cNvSpPr>
          <p:nvPr>
            <p:ph type="pic" sz="quarter" idx="14" hasCustomPrompt="1"/>
          </p:nvPr>
        </p:nvSpPr>
        <p:spPr>
          <a:xfrm>
            <a:off x="4716463" y="1635125"/>
            <a:ext cx="3977849" cy="2551113"/>
          </a:xfrm>
          <a:prstGeom prst="rect">
            <a:avLst/>
          </a:prstGeom>
          <a:blipFill>
            <a:blip r:embed="rId2"/>
            <a:stretch>
              <a:fillRect/>
            </a:stretch>
          </a:blipFill>
        </p:spPr>
        <p:txBody>
          <a:bodyPr/>
          <a:lstStyle>
            <a:lvl1pPr marL="0" indent="0">
              <a:buNone/>
              <a:defRPr lang="de-DE" sz="2000" kern="1200" spc="-5" dirty="0">
                <a:solidFill>
                  <a:srgbClr val="003358"/>
                </a:solidFill>
                <a:latin typeface="Arial"/>
                <a:ea typeface="+mn-ea"/>
                <a:cs typeface="Arial"/>
              </a:defRPr>
            </a:lvl1pPr>
          </a:lstStyle>
          <a:p>
            <a:r>
              <a:rPr lang="de-DE" dirty="0"/>
              <a:t>Bild durch Klicken auf Symbol in Bildmitte hinzufügen</a:t>
            </a:r>
          </a:p>
        </p:txBody>
      </p:sp>
      <p:sp>
        <p:nvSpPr>
          <p:cNvPr id="28" name="Textplatzhalter 27">
            <a:extLst>
              <a:ext uri="{FF2B5EF4-FFF2-40B4-BE49-F238E27FC236}">
                <a16:creationId xmlns:a16="http://schemas.microsoft.com/office/drawing/2014/main" id="{60772B7E-51B9-5C43-82BC-679BBDE2841C}"/>
              </a:ext>
            </a:extLst>
          </p:cNvPr>
          <p:cNvSpPr>
            <a:spLocks noGrp="1"/>
          </p:cNvSpPr>
          <p:nvPr>
            <p:ph type="body" sz="quarter" idx="15" hasCustomPrompt="1"/>
          </p:nvPr>
        </p:nvSpPr>
        <p:spPr>
          <a:xfrm>
            <a:off x="468312" y="753428"/>
            <a:ext cx="8226000" cy="671512"/>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8" name="Textplatzhalter 9">
            <a:extLst>
              <a:ext uri="{FF2B5EF4-FFF2-40B4-BE49-F238E27FC236}">
                <a16:creationId xmlns:a16="http://schemas.microsoft.com/office/drawing/2014/main" id="{BA2E4ED7-C201-2E4B-8825-758C118A7356}"/>
              </a:ext>
            </a:extLst>
          </p:cNvPr>
          <p:cNvSpPr>
            <a:spLocks noGrp="1"/>
          </p:cNvSpPr>
          <p:nvPr>
            <p:ph type="body" sz="quarter" idx="16" hasCustomPrompt="1"/>
          </p:nvPr>
        </p:nvSpPr>
        <p:spPr>
          <a:xfrm>
            <a:off x="457200" y="234841"/>
            <a:ext cx="8226000" cy="518588"/>
          </a:xfrm>
          <a:prstGeom prst="rect">
            <a:avLst/>
          </a:prstGeom>
        </p:spPr>
        <p:txBody>
          <a:bodyPr lIns="0" tIns="0"/>
          <a:lstStyle>
            <a:lvl1pPr marL="0" indent="0">
              <a:buNone/>
              <a:defRPr sz="3200" b="1" baseline="0">
                <a:solidFill>
                  <a:srgbClr val="FF7900"/>
                </a:solidFill>
              </a:defRPr>
            </a:lvl1pPr>
          </a:lstStyle>
          <a:p>
            <a:r>
              <a:rPr lang="de-DE" dirty="0"/>
              <a:t>Folientitel durch Klicken bearbeiten</a:t>
            </a:r>
          </a:p>
        </p:txBody>
      </p:sp>
      <p:sp>
        <p:nvSpPr>
          <p:cNvPr id="2" name="Fußzeilenplatzhalter 1">
            <a:extLst>
              <a:ext uri="{FF2B5EF4-FFF2-40B4-BE49-F238E27FC236}">
                <a16:creationId xmlns:a16="http://schemas.microsoft.com/office/drawing/2014/main" id="{CD48FCB3-CBCF-6D43-B933-0162EE0E4355}"/>
              </a:ext>
            </a:extLst>
          </p:cNvPr>
          <p:cNvSpPr>
            <a:spLocks noGrp="1"/>
          </p:cNvSpPr>
          <p:nvPr>
            <p:ph type="ftr" sz="quarter" idx="17"/>
          </p:nvPr>
        </p:nvSpPr>
        <p:spPr>
          <a:xfrm>
            <a:off x="1158059" y="4679757"/>
            <a:ext cx="5430005" cy="274637"/>
          </a:xfrm>
        </p:spPr>
        <p:txBody>
          <a:bodyPr/>
          <a:lstStyle/>
          <a:p>
            <a:r>
              <a:rPr lang="de-DE" dirty="0"/>
              <a:t>Fußzeile </a:t>
            </a:r>
          </a:p>
        </p:txBody>
      </p:sp>
    </p:spTree>
    <p:extLst>
      <p:ext uri="{BB962C8B-B14F-4D97-AF65-F5344CB8AC3E}">
        <p14:creationId xmlns:p14="http://schemas.microsoft.com/office/powerpoint/2010/main" val="215024872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2-Spalter Text + Bi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75"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9" y="1300163"/>
            <a:ext cx="3958403" cy="2953794"/>
          </a:xfrm>
          <a:prstGeom prst="rect">
            <a:avLst/>
          </a:prstGeom>
        </p:spPr>
        <p:txBody>
          <a:bodyPr lIns="0" tIns="0" rIns="0" bIns="0">
            <a:noAutofit/>
          </a:bodyPr>
          <a:lstStyle>
            <a:lvl1pPr marL="0" indent="0">
              <a:lnSpc>
                <a:spcPts val="1650"/>
              </a:lnSpc>
              <a:buNone/>
              <a:defRPr sz="1200">
                <a:solidFill>
                  <a:srgbClr val="003359"/>
                </a:solidFill>
              </a:defRPr>
            </a:lvl1pPr>
          </a:lstStyle>
          <a:p>
            <a:r>
              <a:rPr lang="de-DE" dirty="0"/>
              <a:t>2-Spalter 50/50 Text/Bild 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a:t>
            </a:r>
          </a:p>
        </p:txBody>
      </p:sp>
      <p:sp>
        <p:nvSpPr>
          <p:cNvPr id="12" name="Bildplatzhalter 11">
            <a:extLst>
              <a:ext uri="{FF2B5EF4-FFF2-40B4-BE49-F238E27FC236}">
                <a16:creationId xmlns:a16="http://schemas.microsoft.com/office/drawing/2014/main" id="{7008BD62-C5F5-6147-A9B6-F64A37DA084F}"/>
              </a:ext>
            </a:extLst>
          </p:cNvPr>
          <p:cNvSpPr>
            <a:spLocks noGrp="1"/>
          </p:cNvSpPr>
          <p:nvPr>
            <p:ph type="pic" sz="quarter" idx="15" hasCustomPrompt="1"/>
          </p:nvPr>
        </p:nvSpPr>
        <p:spPr>
          <a:xfrm>
            <a:off x="4670425" y="1300016"/>
            <a:ext cx="3970338" cy="2953941"/>
          </a:xfrm>
          <a:prstGeom prst="rect">
            <a:avLst/>
          </a:prstGeom>
          <a:blipFill>
            <a:blip r:embed="rId2"/>
            <a:stretch>
              <a:fillRect/>
            </a:stretch>
          </a:blipFill>
        </p:spPr>
        <p:txBody>
          <a:bodyPr/>
          <a:lstStyle>
            <a:lvl1pPr>
              <a:defRPr sz="1200">
                <a:solidFill>
                  <a:schemeClr val="bg1"/>
                </a:solidFill>
              </a:defRPr>
            </a:lvl1pPr>
          </a:lstStyle>
          <a:p>
            <a:r>
              <a:rPr lang="de-DE" dirty="0"/>
              <a:t>Bild durch Klicken auf Symbol in Bildmitte hinzufügen</a:t>
            </a:r>
          </a:p>
        </p:txBody>
      </p:sp>
      <p:sp>
        <p:nvSpPr>
          <p:cNvPr id="15" name="Titel 14">
            <a:extLst>
              <a:ext uri="{FF2B5EF4-FFF2-40B4-BE49-F238E27FC236}">
                <a16:creationId xmlns:a16="http://schemas.microsoft.com/office/drawing/2014/main" id="{BC157521-50A8-A449-9E76-A5EEEBFC7F94}"/>
              </a:ext>
            </a:extLst>
          </p:cNvPr>
          <p:cNvSpPr>
            <a:spLocks noGrp="1"/>
          </p:cNvSpPr>
          <p:nvPr>
            <p:ph type="title" hasCustomPrompt="1"/>
          </p:nvPr>
        </p:nvSpPr>
        <p:spPr/>
        <p:txBody>
          <a:bodyPr/>
          <a:lstStyle>
            <a:lvl1pPr>
              <a:defRPr>
                <a:solidFill>
                  <a:srgbClr val="FF7900"/>
                </a:solidFill>
              </a:defRPr>
            </a:lvl1pPr>
          </a:lstStyle>
          <a:p>
            <a:r>
              <a:rPr lang="de-DE" dirty="0"/>
              <a:t>Folientitel durch Klicken bearbeiten</a:t>
            </a:r>
          </a:p>
        </p:txBody>
      </p:sp>
      <p:sp>
        <p:nvSpPr>
          <p:cNvPr id="16" name="Fußzeilenplatzhalter 15">
            <a:extLst>
              <a:ext uri="{FF2B5EF4-FFF2-40B4-BE49-F238E27FC236}">
                <a16:creationId xmlns:a16="http://schemas.microsoft.com/office/drawing/2014/main" id="{6BB1121B-220E-DE49-AD36-AAC434F77D2E}"/>
              </a:ext>
            </a:extLst>
          </p:cNvPr>
          <p:cNvSpPr>
            <a:spLocks noGrp="1"/>
          </p:cNvSpPr>
          <p:nvPr>
            <p:ph type="ftr" sz="quarter" idx="16"/>
          </p:nvPr>
        </p:nvSpPr>
        <p:spPr/>
        <p:txBody>
          <a:bodyPr/>
          <a:lstStyle/>
          <a:p>
            <a:endParaRPr lang="de-DE" dirty="0"/>
          </a:p>
        </p:txBody>
      </p:sp>
    </p:spTree>
    <p:extLst>
      <p:ext uri="{BB962C8B-B14F-4D97-AF65-F5344CB8AC3E}">
        <p14:creationId xmlns:p14="http://schemas.microsoft.com/office/powerpoint/2010/main" val="15335304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97150" y="1200151"/>
            <a:ext cx="8229600" cy="3394472"/>
          </a:xfrm>
          <a:prstGeom prst="rect">
            <a:avLst/>
          </a:prstGeo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Rectangle 5"/>
          <p:cNvSpPr>
            <a:spLocks noGrp="1" noChangeArrowheads="1"/>
          </p:cNvSpPr>
          <p:nvPr>
            <p:ph type="ftr" sz="quarter" idx="11"/>
          </p:nvPr>
        </p:nvSpPr>
        <p:spPr/>
        <p:txBody>
          <a:bodyPr/>
          <a:lstStyle>
            <a:lvl1pPr>
              <a:defRPr/>
            </a:lvl1pPr>
          </a:lstStyle>
          <a:p>
            <a:pPr>
              <a:defRPr/>
            </a:pPr>
            <a:endParaRPr lang="de-DE" dirty="0"/>
          </a:p>
        </p:txBody>
      </p:sp>
      <p:sp>
        <p:nvSpPr>
          <p:cNvPr id="6" name="Rectangle 6"/>
          <p:cNvSpPr>
            <a:spLocks noGrp="1" noChangeArrowheads="1"/>
          </p:cNvSpPr>
          <p:nvPr>
            <p:ph type="sldNum" sz="quarter" idx="12"/>
          </p:nvPr>
        </p:nvSpPr>
        <p:spPr/>
        <p:txBody>
          <a:bodyPr/>
          <a:lstStyle>
            <a:lvl1pPr>
              <a:defRPr/>
            </a:lvl1pPr>
          </a:lstStyle>
          <a:p>
            <a:pPr>
              <a:defRPr/>
            </a:pPr>
            <a:fld id="{EA0D7A86-75AE-40BD-A7DE-8CE43AFF3009}" type="slidenum">
              <a:rPr lang="de-DE" smtClean="0"/>
              <a:pPr>
                <a:defRPr/>
              </a:pPr>
              <a:t>‹Nr.›</a:t>
            </a:fld>
            <a:endParaRPr lang="de-DE" dirty="0"/>
          </a:p>
        </p:txBody>
      </p:sp>
    </p:spTree>
    <p:extLst>
      <p:ext uri="{BB962C8B-B14F-4D97-AF65-F5344CB8AC3E}">
        <p14:creationId xmlns:p14="http://schemas.microsoft.com/office/powerpoint/2010/main" val="143643195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1-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8" y="276225"/>
            <a:ext cx="8137525" cy="368191"/>
          </a:xfrm>
        </p:spPr>
        <p:txBody>
          <a:bodyPr rIns="0" bIns="0" anchor="t" anchorCtr="0">
            <a:normAutofit/>
          </a:bodyPr>
          <a:lstStyle>
            <a:lvl1pPr>
              <a:defRPr sz="24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8" y="662152"/>
            <a:ext cx="8137525" cy="449318"/>
          </a:xfrm>
          <a:prstGeom prst="rect">
            <a:avLst/>
          </a:prstGeom>
        </p:spPr>
        <p:txBody>
          <a:bodyPr lIns="0" tIns="0" rIns="0">
            <a:normAutofit/>
          </a:bodyPr>
          <a:lstStyle>
            <a:lvl1pPr marL="0" indent="0" algn="l">
              <a:buNone/>
              <a:defRPr sz="1875" b="1" baseline="0">
                <a:solidFill>
                  <a:srgbClr val="003359"/>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300162"/>
            <a:ext cx="8137524" cy="2808725"/>
          </a:xfrm>
          <a:prstGeom prst="rect">
            <a:avLst/>
          </a:prstGeom>
        </p:spPr>
        <p:txBody>
          <a:bodyPr lIns="0" tIns="0" rIns="0" bIns="0" numCol="1" spcCol="288000">
            <a:noAutofit/>
          </a:bodyPr>
          <a:lstStyle>
            <a:lvl1pPr marL="0" indent="0">
              <a:lnSpc>
                <a:spcPts val="1650"/>
              </a:lnSpc>
              <a:buNone/>
              <a:defRPr sz="1200">
                <a:solidFill>
                  <a:srgbClr val="003359"/>
                </a:solidFill>
              </a:defRPr>
            </a:lvl1pPr>
          </a:lstStyle>
          <a:p>
            <a:r>
              <a:rPr lang="de-DE" dirty="0"/>
              <a:t>1</a:t>
            </a:r>
            <a:r>
              <a:rPr lang="de-DE" dirty="0" smtClean="0"/>
              <a:t>-Spalter Text/Text </a:t>
            </a:r>
            <a:r>
              <a:rPr lang="de-DE" dirty="0"/>
              <a:t>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37678586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5_1-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4673351"/>
            <a:ext cx="661260" cy="273844"/>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1634398"/>
            <a:ext cx="8226000" cy="2606403"/>
          </a:xfrm>
          <a:prstGeom prst="rect">
            <a:avLst/>
          </a:prstGeom>
        </p:spPr>
        <p:txBody>
          <a:bodyPr lIns="0" tIns="0" rIns="0" bIns="0" numCol="1" spcCol="288000">
            <a:noAutofit/>
          </a:bodyPr>
          <a:lstStyle>
            <a:lvl1pPr marL="0" marR="0" indent="0" algn="l" defTabSz="514350" rtl="0" eaLnBrk="1" fontAlgn="auto" latinLnBrk="0" hangingPunct="1">
              <a:lnSpc>
                <a:spcPts val="1725"/>
              </a:lnSpc>
              <a:spcBef>
                <a:spcPts val="0"/>
              </a:spcBef>
              <a:spcAft>
                <a:spcPts val="0"/>
              </a:spcAft>
              <a:buClrTx/>
              <a:buSzTx/>
              <a:buFont typeface="Arial" panose="020B0604020202020204" pitchFamily="34" charset="0"/>
              <a:buNone/>
              <a:tabLst/>
              <a:defRPr sz="1200">
                <a:solidFill>
                  <a:srgbClr val="003359"/>
                </a:solidFill>
              </a:defRPr>
            </a:lvl1pPr>
          </a:lstStyle>
          <a:p>
            <a:pPr marL="0" marR="0" lvl="0" indent="0" algn="l" defTabSz="514350" rtl="0" eaLnBrk="1" fontAlgn="auto" latinLnBrk="0" hangingPunct="1">
              <a:lnSpc>
                <a:spcPts val="1725"/>
              </a:lnSpc>
              <a:spcBef>
                <a:spcPts val="563"/>
              </a:spcBef>
              <a:spcAft>
                <a:spcPts val="0"/>
              </a:spcAft>
              <a:buClrTx/>
              <a:buSzTx/>
              <a:buFont typeface="Arial" panose="020B0604020202020204" pitchFamily="34" charset="0"/>
              <a:buNone/>
              <a:tabLst/>
              <a:defRPr/>
            </a:pPr>
            <a:r>
              <a:rPr lang="de-DE" sz="1200" b="1" dirty="0">
                <a:solidFill>
                  <a:srgbClr val="003358"/>
                </a:solidFill>
                <a:latin typeface="Arial" panose="020B0604020202020204" pitchFamily="34" charset="0"/>
                <a:cs typeface="Arial" panose="020B0604020202020204" pitchFamily="34" charset="0"/>
              </a:rPr>
              <a:t>1</a:t>
            </a:r>
            <a:r>
              <a:rPr lang="de-DE" sz="1200" b="1" dirty="0" smtClean="0">
                <a:solidFill>
                  <a:srgbClr val="003358"/>
                </a:solidFill>
                <a:latin typeface="Arial" panose="020B0604020202020204" pitchFamily="34" charset="0"/>
                <a:cs typeface="Arial" panose="020B0604020202020204" pitchFamily="34" charset="0"/>
              </a:rPr>
              <a:t>-Spalter </a:t>
            </a:r>
            <a:r>
              <a:rPr lang="de-DE" sz="1200" b="1" dirty="0">
                <a:solidFill>
                  <a:srgbClr val="003358"/>
                </a:solidFill>
                <a:latin typeface="Arial" panose="020B0604020202020204" pitchFamily="34" charset="0"/>
                <a:cs typeface="Arial" panose="020B0604020202020204" pitchFamily="34" charset="0"/>
              </a:rPr>
              <a:t>nur Text 5</a:t>
            </a:r>
            <a:r>
              <a:rPr lang="de-DE" sz="1200" b="1" dirty="0">
                <a:solidFill>
                  <a:srgbClr val="003358"/>
                </a:solidFill>
                <a:latin typeface="Arial"/>
                <a:cs typeface="Arial"/>
              </a:rPr>
              <a:t> PT</a:t>
            </a:r>
            <a:r>
              <a:rPr lang="de-DE" sz="1200" b="1" spc="-4" dirty="0">
                <a:solidFill>
                  <a:srgbClr val="003358"/>
                </a:solidFill>
                <a:latin typeface="Arial"/>
                <a:cs typeface="Arial"/>
              </a:rPr>
              <a:t>, ZAB 23</a:t>
            </a:r>
            <a:r>
              <a:rPr lang="de-DE" sz="1200" b="1" dirty="0">
                <a:latin typeface="Arial"/>
                <a:cs typeface="Arial"/>
              </a:rPr>
              <a:t> </a:t>
            </a:r>
            <a:r>
              <a:rPr lang="de-DE" sz="1200" b="1" dirty="0">
                <a:solidFill>
                  <a:srgbClr val="003358"/>
                </a:solidFill>
                <a:latin typeface="Arial" panose="020B0604020202020204" pitchFamily="34" charset="0"/>
                <a:cs typeface="Arial" panose="020B0604020202020204" pitchFamily="34" charset="0"/>
              </a:rPr>
              <a:t/>
            </a:r>
            <a:br>
              <a:rPr lang="de-DE" sz="1200" b="1" dirty="0">
                <a:solidFill>
                  <a:srgbClr val="003358"/>
                </a:solidFill>
                <a:latin typeface="Arial" panose="020B0604020202020204" pitchFamily="34" charset="0"/>
                <a:cs typeface="Arial" panose="020B0604020202020204" pitchFamily="34" charset="0"/>
              </a:rPr>
            </a:br>
            <a:r>
              <a:rPr lang="de-DE" sz="1200" dirty="0">
                <a:solidFill>
                  <a:srgbClr val="003358"/>
                </a:solidFill>
                <a:latin typeface="Arial" panose="020B0604020202020204" pitchFamily="34" charset="0"/>
                <a:cs typeface="Arial" panose="020B0604020202020204" pitchFamily="34" charset="0"/>
              </a:rPr>
              <a:t>Das </a:t>
            </a:r>
            <a:r>
              <a:rPr lang="de-DE" sz="1200" dirty="0" err="1">
                <a:solidFill>
                  <a:srgbClr val="003358"/>
                </a:solidFill>
                <a:latin typeface="Arial" panose="020B0604020202020204" pitchFamily="34" charset="0"/>
                <a:cs typeface="Arial" panose="020B0604020202020204" pitchFamily="34" charset="0"/>
              </a:rPr>
              <a:t>reatur</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cor</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aut</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eatius</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nonectem</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ressit</a:t>
            </a:r>
            <a:r>
              <a:rPr lang="de-DE" sz="1200" dirty="0">
                <a:solidFill>
                  <a:srgbClr val="003358"/>
                </a:solidFill>
                <a:latin typeface="Arial" panose="020B0604020202020204" pitchFamily="34" charset="0"/>
                <a:cs typeface="Arial" panose="020B0604020202020204" pitchFamily="34" charset="0"/>
              </a:rPr>
              <a:t> quo </a:t>
            </a:r>
            <a:r>
              <a:rPr lang="de-DE" sz="1200" dirty="0" err="1">
                <a:solidFill>
                  <a:srgbClr val="003358"/>
                </a:solidFill>
                <a:latin typeface="Arial" panose="020B0604020202020204" pitchFamily="34" charset="0"/>
                <a:cs typeface="Arial" panose="020B0604020202020204" pitchFamily="34" charset="0"/>
              </a:rPr>
              <a:t>bla</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parciam</a:t>
            </a:r>
            <a:r>
              <a:rPr lang="de-DE" sz="1200" dirty="0">
                <a:solidFill>
                  <a:srgbClr val="003358"/>
                </a:solidFill>
                <a:latin typeface="Arial" panose="020B0604020202020204" pitchFamily="34" charset="0"/>
                <a:cs typeface="Arial" panose="020B0604020202020204" pitchFamily="34" charset="0"/>
              </a:rPr>
              <a:t> es ne </a:t>
            </a:r>
            <a:r>
              <a:rPr lang="de-DE" sz="1200" dirty="0" err="1">
                <a:solidFill>
                  <a:srgbClr val="003358"/>
                </a:solidFill>
                <a:latin typeface="Arial" panose="020B0604020202020204" pitchFamily="34" charset="0"/>
                <a:cs typeface="Arial" panose="020B0604020202020204" pitchFamily="34" charset="0"/>
              </a:rPr>
              <a:t>peritaquae</a:t>
            </a:r>
            <a:r>
              <a:rPr lang="de-DE" sz="1200" dirty="0">
                <a:solidFill>
                  <a:srgbClr val="003358"/>
                </a:solidFill>
                <a:latin typeface="Arial" panose="020B0604020202020204" pitchFamily="34" charset="0"/>
                <a:cs typeface="Arial" panose="020B0604020202020204" pitchFamily="34" charset="0"/>
              </a:rPr>
              <a:t> quas </a:t>
            </a:r>
            <a:r>
              <a:rPr lang="de-DE" sz="1200" dirty="0" err="1">
                <a:solidFill>
                  <a:srgbClr val="003358"/>
                </a:solidFill>
                <a:latin typeface="Arial" panose="020B0604020202020204" pitchFamily="34" charset="0"/>
                <a:cs typeface="Arial" panose="020B0604020202020204" pitchFamily="34" charset="0"/>
              </a:rPr>
              <a:t>niminctet</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offic</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temporum</a:t>
            </a:r>
            <a:r>
              <a:rPr lang="de-DE" sz="1200" dirty="0">
                <a:solidFill>
                  <a:srgbClr val="003358"/>
                </a:solidFill>
                <a:latin typeface="Arial" panose="020B0604020202020204" pitchFamily="34" charset="0"/>
                <a:cs typeface="Arial" panose="020B0604020202020204" pitchFamily="34" charset="0"/>
              </a:rPr>
              <a:t> </a:t>
            </a:r>
            <a:r>
              <a:rPr lang="de-DE" sz="1200" dirty="0" err="1">
                <a:solidFill>
                  <a:srgbClr val="003358"/>
                </a:solidFill>
                <a:latin typeface="Arial" panose="020B0604020202020204" pitchFamily="34" charset="0"/>
                <a:cs typeface="Arial" panose="020B0604020202020204" pitchFamily="34" charset="0"/>
              </a:rPr>
              <a:t>sojpi</a:t>
            </a:r>
            <a:r>
              <a:rPr lang="de-DE" sz="1200" dirty="0">
                <a:solidFill>
                  <a:srgbClr val="003358"/>
                </a:solidFill>
                <a:latin typeface="Arial" panose="020B0604020202020204" pitchFamily="34" charset="0"/>
                <a:cs typeface="Arial" panose="020B0604020202020204" pitchFamily="34" charset="0"/>
              </a:rPr>
              <a:t>. </a:t>
            </a:r>
            <a:r>
              <a:rPr lang="de-DE" sz="1200" spc="-4" dirty="0">
                <a:solidFill>
                  <a:srgbClr val="003358"/>
                </a:solidFill>
                <a:latin typeface="Arial"/>
                <a:cs typeface="Arial"/>
              </a:rPr>
              <a:t>Das </a:t>
            </a:r>
            <a:r>
              <a:rPr lang="de-DE" sz="1200" spc="-15" dirty="0" err="1">
                <a:solidFill>
                  <a:srgbClr val="003358"/>
                </a:solidFill>
                <a:latin typeface="Arial"/>
                <a:cs typeface="Arial"/>
              </a:rPr>
              <a:t>reatur</a:t>
            </a:r>
            <a:r>
              <a:rPr lang="de-DE" sz="1200" spc="-15" dirty="0">
                <a:solidFill>
                  <a:srgbClr val="003358"/>
                </a:solidFill>
                <a:latin typeface="Arial"/>
                <a:cs typeface="Arial"/>
              </a:rPr>
              <a:t>, </a:t>
            </a:r>
            <a:r>
              <a:rPr lang="de-DE" sz="1200" dirty="0" err="1">
                <a:solidFill>
                  <a:srgbClr val="003358"/>
                </a:solidFill>
                <a:latin typeface="Arial"/>
                <a:cs typeface="Arial"/>
              </a:rPr>
              <a:t>cor</a:t>
            </a:r>
            <a:r>
              <a:rPr lang="de-DE" sz="1200" dirty="0">
                <a:solidFill>
                  <a:srgbClr val="003358"/>
                </a:solidFill>
                <a:latin typeface="Arial"/>
                <a:cs typeface="Arial"/>
              </a:rPr>
              <a:t> </a:t>
            </a:r>
            <a:r>
              <a:rPr lang="de-DE" sz="1200" spc="-4" dirty="0" err="1">
                <a:solidFill>
                  <a:srgbClr val="003358"/>
                </a:solidFill>
                <a:latin typeface="Arial"/>
                <a:cs typeface="Arial"/>
              </a:rPr>
              <a:t>aut</a:t>
            </a:r>
            <a:r>
              <a:rPr lang="de-DE" sz="1200" spc="-4" dirty="0">
                <a:solidFill>
                  <a:srgbClr val="003358"/>
                </a:solidFill>
                <a:latin typeface="Arial"/>
                <a:cs typeface="Arial"/>
              </a:rPr>
              <a:t> </a:t>
            </a:r>
            <a:r>
              <a:rPr lang="de-DE" sz="1200" spc="-4" dirty="0" err="1">
                <a:solidFill>
                  <a:srgbClr val="003358"/>
                </a:solidFill>
                <a:latin typeface="Arial"/>
                <a:cs typeface="Arial"/>
              </a:rPr>
              <a:t>eatius</a:t>
            </a:r>
            <a:r>
              <a:rPr lang="de-DE" sz="1200" spc="-4" dirty="0">
                <a:solidFill>
                  <a:srgbClr val="003358"/>
                </a:solidFill>
                <a:latin typeface="Arial"/>
                <a:cs typeface="Arial"/>
              </a:rPr>
              <a:t>, </a:t>
            </a:r>
            <a:r>
              <a:rPr lang="de-DE" sz="1200" spc="-4" dirty="0" err="1">
                <a:solidFill>
                  <a:srgbClr val="003358"/>
                </a:solidFill>
                <a:latin typeface="Arial"/>
                <a:cs typeface="Arial"/>
              </a:rPr>
              <a:t>nonectem</a:t>
            </a:r>
            <a:r>
              <a:rPr lang="de-DE" sz="1200" spc="-4" dirty="0">
                <a:solidFill>
                  <a:srgbClr val="003358"/>
                </a:solidFill>
                <a:latin typeface="Arial"/>
                <a:cs typeface="Arial"/>
              </a:rPr>
              <a:t> </a:t>
            </a:r>
            <a:r>
              <a:rPr lang="de-DE" sz="1200" spc="-4" dirty="0" err="1">
                <a:solidFill>
                  <a:srgbClr val="003358"/>
                </a:solidFill>
                <a:latin typeface="Arial"/>
                <a:cs typeface="Arial"/>
              </a:rPr>
              <a:t>ressit</a:t>
            </a:r>
            <a:r>
              <a:rPr lang="de-DE" sz="1200" spc="-4" dirty="0">
                <a:solidFill>
                  <a:srgbClr val="003358"/>
                </a:solidFill>
                <a:latin typeface="Arial"/>
                <a:cs typeface="Arial"/>
              </a:rPr>
              <a:t> quo </a:t>
            </a:r>
            <a:r>
              <a:rPr lang="de-DE" sz="1200" spc="-4" dirty="0" err="1">
                <a:solidFill>
                  <a:srgbClr val="003358"/>
                </a:solidFill>
                <a:latin typeface="Arial"/>
                <a:cs typeface="Arial"/>
              </a:rPr>
              <a:t>bla</a:t>
            </a:r>
            <a:r>
              <a:rPr lang="de-DE" sz="1200" spc="-4" dirty="0">
                <a:solidFill>
                  <a:srgbClr val="003358"/>
                </a:solidFill>
                <a:latin typeface="Arial"/>
                <a:cs typeface="Arial"/>
              </a:rPr>
              <a:t>  </a:t>
            </a:r>
            <a:r>
              <a:rPr lang="de-DE" sz="1200" spc="-4" dirty="0" err="1">
                <a:solidFill>
                  <a:srgbClr val="003358"/>
                </a:solidFill>
                <a:latin typeface="Arial"/>
                <a:cs typeface="Arial"/>
              </a:rPr>
              <a:t>parciam</a:t>
            </a:r>
            <a:r>
              <a:rPr lang="de-DE" sz="1200" spc="-4" dirty="0">
                <a:solidFill>
                  <a:srgbClr val="003358"/>
                </a:solidFill>
                <a:latin typeface="Arial"/>
                <a:cs typeface="Arial"/>
              </a:rPr>
              <a:t> es ne </a:t>
            </a:r>
            <a:r>
              <a:rPr lang="de-DE" sz="1200" spc="-4" dirty="0" err="1">
                <a:solidFill>
                  <a:srgbClr val="003358"/>
                </a:solidFill>
                <a:latin typeface="Arial"/>
                <a:cs typeface="Arial"/>
              </a:rPr>
              <a:t>peritaquae</a:t>
            </a:r>
            <a:r>
              <a:rPr lang="de-DE" sz="1200" spc="-4" dirty="0">
                <a:solidFill>
                  <a:srgbClr val="003358"/>
                </a:solidFill>
                <a:latin typeface="Arial"/>
                <a:cs typeface="Arial"/>
              </a:rPr>
              <a:t> quas </a:t>
            </a:r>
            <a:r>
              <a:rPr lang="de-DE" sz="1200" spc="-4" dirty="0" err="1">
                <a:solidFill>
                  <a:srgbClr val="003358"/>
                </a:solidFill>
                <a:latin typeface="Arial"/>
                <a:cs typeface="Arial"/>
              </a:rPr>
              <a:t>niminctet</a:t>
            </a:r>
            <a:r>
              <a:rPr lang="de-DE" sz="1200" spc="-4" dirty="0">
                <a:solidFill>
                  <a:srgbClr val="003358"/>
                </a:solidFill>
                <a:latin typeface="Arial"/>
                <a:cs typeface="Arial"/>
              </a:rPr>
              <a:t> </a:t>
            </a:r>
            <a:r>
              <a:rPr lang="de-DE" sz="1200" spc="-4" dirty="0" err="1">
                <a:solidFill>
                  <a:srgbClr val="003358"/>
                </a:solidFill>
                <a:latin typeface="Arial"/>
                <a:cs typeface="Arial"/>
              </a:rPr>
              <a:t>offic</a:t>
            </a:r>
            <a:r>
              <a:rPr lang="de-DE" sz="1200" spc="-4" dirty="0">
                <a:solidFill>
                  <a:srgbClr val="003358"/>
                </a:solidFill>
                <a:latin typeface="Arial"/>
                <a:cs typeface="Arial"/>
              </a:rPr>
              <a:t> </a:t>
            </a:r>
            <a:r>
              <a:rPr lang="de-DE" sz="1200" dirty="0" err="1">
                <a:solidFill>
                  <a:srgbClr val="003358"/>
                </a:solidFill>
                <a:latin typeface="Arial"/>
                <a:cs typeface="Arial"/>
              </a:rPr>
              <a:t>temporum</a:t>
            </a:r>
            <a:r>
              <a:rPr lang="de-DE" sz="1200" dirty="0">
                <a:solidFill>
                  <a:srgbClr val="003358"/>
                </a:solidFill>
                <a:latin typeface="Arial"/>
                <a:cs typeface="Arial"/>
              </a:rPr>
              <a:t>  </a:t>
            </a:r>
            <a:r>
              <a:rPr lang="de-DE" sz="1200" dirty="0" err="1">
                <a:solidFill>
                  <a:srgbClr val="003358"/>
                </a:solidFill>
                <a:latin typeface="Arial"/>
                <a:cs typeface="Arial"/>
              </a:rPr>
              <a:t>sa</a:t>
            </a:r>
            <a:r>
              <a:rPr lang="de-DE" sz="1200" dirty="0">
                <a:solidFill>
                  <a:srgbClr val="003358"/>
                </a:solidFill>
                <a:latin typeface="Arial"/>
                <a:cs typeface="Arial"/>
              </a:rPr>
              <a:t> </a:t>
            </a:r>
            <a:r>
              <a:rPr lang="de-DE" sz="1200" dirty="0" err="1">
                <a:solidFill>
                  <a:srgbClr val="003358"/>
                </a:solidFill>
                <a:latin typeface="Arial"/>
                <a:cs typeface="Arial"/>
              </a:rPr>
              <a:t>siminciet</a:t>
            </a:r>
            <a:r>
              <a:rPr lang="de-DE" sz="1200" dirty="0">
                <a:solidFill>
                  <a:srgbClr val="003358"/>
                </a:solidFill>
                <a:latin typeface="Arial"/>
                <a:cs typeface="Arial"/>
              </a:rPr>
              <a:t> </a:t>
            </a:r>
            <a:r>
              <a:rPr lang="de-DE" sz="1200" spc="-4" dirty="0" err="1">
                <a:solidFill>
                  <a:srgbClr val="003358"/>
                </a:solidFill>
                <a:latin typeface="Arial"/>
                <a:cs typeface="Arial"/>
              </a:rPr>
              <a:t>que</a:t>
            </a:r>
            <a:r>
              <a:rPr lang="de-DE" sz="1200" spc="-4" dirty="0">
                <a:solidFill>
                  <a:srgbClr val="003358"/>
                </a:solidFill>
                <a:latin typeface="Arial"/>
                <a:cs typeface="Arial"/>
              </a:rPr>
              <a:t> </a:t>
            </a:r>
            <a:r>
              <a:rPr lang="de-DE" sz="1200" dirty="0" err="1">
                <a:solidFill>
                  <a:srgbClr val="003358"/>
                </a:solidFill>
                <a:latin typeface="Arial"/>
                <a:cs typeface="Arial"/>
              </a:rPr>
              <a:t>volor</a:t>
            </a:r>
            <a:r>
              <a:rPr lang="de-DE" sz="1200" dirty="0">
                <a:solidFill>
                  <a:srgbClr val="003358"/>
                </a:solidFill>
                <a:latin typeface="Arial"/>
                <a:cs typeface="Arial"/>
              </a:rPr>
              <a:t> </a:t>
            </a:r>
            <a:r>
              <a:rPr lang="de-DE" sz="1200" spc="-4" dirty="0" err="1">
                <a:solidFill>
                  <a:srgbClr val="003358"/>
                </a:solidFill>
                <a:latin typeface="Arial"/>
                <a:cs typeface="Arial"/>
              </a:rPr>
              <a:t>mos</a:t>
            </a:r>
            <a:r>
              <a:rPr lang="de-DE" sz="1200" spc="-4" dirty="0">
                <a:solidFill>
                  <a:srgbClr val="003358"/>
                </a:solidFill>
                <a:latin typeface="Arial"/>
                <a:cs typeface="Arial"/>
              </a:rPr>
              <a:t> et </a:t>
            </a:r>
            <a:r>
              <a:rPr lang="de-DE" sz="1200" spc="-4" dirty="0" err="1">
                <a:solidFill>
                  <a:srgbClr val="003358"/>
                </a:solidFill>
                <a:latin typeface="Arial"/>
                <a:cs typeface="Arial"/>
              </a:rPr>
              <a:t>andae</a:t>
            </a:r>
            <a:r>
              <a:rPr lang="de-DE" sz="1200" spc="-4" dirty="0">
                <a:solidFill>
                  <a:srgbClr val="003358"/>
                </a:solidFill>
                <a:latin typeface="Arial"/>
                <a:cs typeface="Arial"/>
              </a:rPr>
              <a:t> </a:t>
            </a:r>
            <a:r>
              <a:rPr lang="de-DE" sz="1200" spc="-4" dirty="0" err="1">
                <a:solidFill>
                  <a:srgbClr val="003358"/>
                </a:solidFill>
                <a:latin typeface="Arial"/>
                <a:cs typeface="Arial"/>
              </a:rPr>
              <a:t>qui</a:t>
            </a:r>
            <a:r>
              <a:rPr lang="de-DE" sz="1200" spc="-4" dirty="0">
                <a:solidFill>
                  <a:srgbClr val="003358"/>
                </a:solidFill>
                <a:latin typeface="Arial"/>
                <a:cs typeface="Arial"/>
              </a:rPr>
              <a:t> </a:t>
            </a:r>
            <a:r>
              <a:rPr lang="de-DE" sz="1200" spc="-4" dirty="0" err="1">
                <a:solidFill>
                  <a:srgbClr val="003358"/>
                </a:solidFill>
                <a:latin typeface="Arial"/>
                <a:cs typeface="Arial"/>
              </a:rPr>
              <a:t>quaspeum</a:t>
            </a:r>
            <a:r>
              <a:rPr lang="de-DE" sz="1200" spc="-4" dirty="0">
                <a:solidFill>
                  <a:srgbClr val="003358"/>
                </a:solidFill>
                <a:latin typeface="Arial"/>
                <a:cs typeface="Arial"/>
              </a:rPr>
              <a:t> </a:t>
            </a:r>
            <a:r>
              <a:rPr lang="de-DE" sz="1200" spc="-4" dirty="0" err="1">
                <a:solidFill>
                  <a:srgbClr val="003358"/>
                </a:solidFill>
                <a:latin typeface="Arial"/>
                <a:cs typeface="Arial"/>
              </a:rPr>
              <a:t>alitint</a:t>
            </a:r>
            <a:r>
              <a:rPr lang="de-DE" sz="1200" spc="-4" dirty="0">
                <a:solidFill>
                  <a:srgbClr val="003358"/>
                </a:solidFill>
                <a:latin typeface="Arial"/>
                <a:cs typeface="Arial"/>
              </a:rPr>
              <a:t>, </a:t>
            </a:r>
            <a:r>
              <a:rPr lang="de-DE" sz="1200" spc="-4" dirty="0" err="1">
                <a:solidFill>
                  <a:srgbClr val="003358"/>
                </a:solidFill>
                <a:latin typeface="Arial"/>
                <a:cs typeface="Arial"/>
              </a:rPr>
              <a:t>omnis</a:t>
            </a:r>
            <a:r>
              <a:rPr lang="de-DE" sz="1200" spc="-4" dirty="0">
                <a:solidFill>
                  <a:srgbClr val="003358"/>
                </a:solidFill>
                <a:latin typeface="Arial"/>
                <a:cs typeface="Arial"/>
              </a:rPr>
              <a:t>  </a:t>
            </a:r>
            <a:r>
              <a:rPr lang="de-DE" sz="1200" spc="-4" dirty="0" err="1">
                <a:solidFill>
                  <a:srgbClr val="003358"/>
                </a:solidFill>
                <a:latin typeface="Arial"/>
                <a:cs typeface="Arial"/>
              </a:rPr>
              <a:t>eum</a:t>
            </a:r>
            <a:r>
              <a:rPr lang="de-DE" sz="1200" spc="-4" dirty="0">
                <a:solidFill>
                  <a:srgbClr val="003358"/>
                </a:solidFill>
                <a:latin typeface="Arial"/>
                <a:cs typeface="Arial"/>
              </a:rPr>
              <a:t> </a:t>
            </a:r>
            <a:r>
              <a:rPr lang="de-DE" sz="1200" spc="-4" dirty="0" err="1">
                <a:solidFill>
                  <a:srgbClr val="003358"/>
                </a:solidFill>
                <a:latin typeface="Arial"/>
                <a:cs typeface="Arial"/>
              </a:rPr>
              <a:t>rest</a:t>
            </a:r>
            <a:r>
              <a:rPr lang="de-DE" sz="1200" spc="-4" dirty="0">
                <a:solidFill>
                  <a:srgbClr val="003358"/>
                </a:solidFill>
                <a:latin typeface="Arial"/>
                <a:cs typeface="Arial"/>
              </a:rPr>
              <a:t> </a:t>
            </a:r>
            <a:r>
              <a:rPr lang="de-DE" sz="1200" dirty="0" err="1">
                <a:solidFill>
                  <a:srgbClr val="003358"/>
                </a:solidFill>
                <a:latin typeface="Arial"/>
                <a:cs typeface="Arial"/>
              </a:rPr>
              <a:t>fuga</a:t>
            </a:r>
            <a:r>
              <a:rPr lang="de-DE" sz="1200" dirty="0">
                <a:solidFill>
                  <a:srgbClr val="003358"/>
                </a:solidFill>
                <a:latin typeface="Arial"/>
                <a:cs typeface="Arial"/>
              </a:rPr>
              <a:t> </a:t>
            </a:r>
            <a:r>
              <a:rPr lang="de-DE" sz="1200" spc="-4" dirty="0">
                <a:solidFill>
                  <a:srgbClr val="003358"/>
                </a:solidFill>
                <a:latin typeface="Arial"/>
                <a:cs typeface="Arial"/>
              </a:rPr>
              <a:t>Mustertext.</a:t>
            </a:r>
            <a:r>
              <a:rPr lang="de-DE" sz="1200" b="1" spc="-4" dirty="0">
                <a:solidFill>
                  <a:srgbClr val="003358"/>
                </a:solidFill>
                <a:latin typeface="Arial"/>
                <a:cs typeface="Arial"/>
              </a:rPr>
              <a:t> </a:t>
            </a:r>
            <a:br>
              <a:rPr lang="de-DE" sz="1200" b="1" spc="-4" dirty="0">
                <a:solidFill>
                  <a:srgbClr val="003358"/>
                </a:solidFill>
                <a:latin typeface="Arial"/>
                <a:cs typeface="Arial"/>
              </a:rPr>
            </a:br>
            <a:r>
              <a:rPr lang="de-DE" sz="1200" b="1" spc="-4" dirty="0">
                <a:solidFill>
                  <a:srgbClr val="003358"/>
                </a:solidFill>
                <a:latin typeface="Arial"/>
                <a:cs typeface="Arial"/>
              </a:rPr>
              <a:t/>
            </a:r>
            <a:br>
              <a:rPr lang="de-DE" sz="1200" b="1" spc="-4" dirty="0">
                <a:solidFill>
                  <a:srgbClr val="003358"/>
                </a:solidFill>
                <a:latin typeface="Arial"/>
                <a:cs typeface="Arial"/>
              </a:rPr>
            </a:br>
            <a:r>
              <a:rPr lang="de-DE" sz="1200" spc="-4" dirty="0">
                <a:solidFill>
                  <a:srgbClr val="003358"/>
                </a:solidFill>
                <a:latin typeface="Arial"/>
                <a:cs typeface="Arial"/>
              </a:rPr>
              <a:t>Das </a:t>
            </a:r>
            <a:r>
              <a:rPr lang="de-DE" sz="1200" spc="-15" dirty="0" err="1">
                <a:solidFill>
                  <a:srgbClr val="003358"/>
                </a:solidFill>
                <a:latin typeface="Arial"/>
                <a:cs typeface="Arial"/>
              </a:rPr>
              <a:t>reatur</a:t>
            </a:r>
            <a:r>
              <a:rPr lang="de-DE" sz="1200" spc="-15" dirty="0">
                <a:solidFill>
                  <a:srgbClr val="003358"/>
                </a:solidFill>
                <a:latin typeface="Arial"/>
                <a:cs typeface="Arial"/>
              </a:rPr>
              <a:t>, </a:t>
            </a:r>
            <a:r>
              <a:rPr lang="de-DE" sz="1200" dirty="0" err="1">
                <a:solidFill>
                  <a:srgbClr val="003358"/>
                </a:solidFill>
                <a:latin typeface="Arial"/>
                <a:cs typeface="Arial"/>
              </a:rPr>
              <a:t>cor</a:t>
            </a:r>
            <a:r>
              <a:rPr lang="de-DE" sz="1200" dirty="0">
                <a:solidFill>
                  <a:srgbClr val="003358"/>
                </a:solidFill>
                <a:latin typeface="Arial"/>
                <a:cs typeface="Arial"/>
              </a:rPr>
              <a:t> </a:t>
            </a:r>
            <a:r>
              <a:rPr lang="de-DE" sz="1200" spc="-4" dirty="0" err="1">
                <a:solidFill>
                  <a:srgbClr val="003358"/>
                </a:solidFill>
                <a:latin typeface="Arial"/>
                <a:cs typeface="Arial"/>
              </a:rPr>
              <a:t>aut</a:t>
            </a:r>
            <a:r>
              <a:rPr lang="de-DE" sz="1200" spc="-4" dirty="0">
                <a:solidFill>
                  <a:srgbClr val="003358"/>
                </a:solidFill>
                <a:latin typeface="Arial"/>
                <a:cs typeface="Arial"/>
              </a:rPr>
              <a:t> </a:t>
            </a:r>
            <a:r>
              <a:rPr lang="de-DE" sz="1200" spc="-4" dirty="0" err="1">
                <a:solidFill>
                  <a:srgbClr val="003358"/>
                </a:solidFill>
                <a:latin typeface="Arial"/>
                <a:cs typeface="Arial"/>
              </a:rPr>
              <a:t>eatius</a:t>
            </a:r>
            <a:r>
              <a:rPr lang="de-DE" sz="1200" spc="-4" dirty="0">
                <a:solidFill>
                  <a:srgbClr val="003358"/>
                </a:solidFill>
                <a:latin typeface="Arial"/>
                <a:cs typeface="Arial"/>
              </a:rPr>
              <a:t>, </a:t>
            </a:r>
            <a:r>
              <a:rPr lang="de-DE" sz="1200" spc="-4" dirty="0" err="1">
                <a:solidFill>
                  <a:srgbClr val="003358"/>
                </a:solidFill>
                <a:latin typeface="Arial"/>
                <a:cs typeface="Arial"/>
              </a:rPr>
              <a:t>nonectem</a:t>
            </a:r>
            <a:r>
              <a:rPr lang="de-DE" sz="1200" spc="-4" dirty="0">
                <a:solidFill>
                  <a:srgbClr val="003358"/>
                </a:solidFill>
                <a:latin typeface="Arial"/>
                <a:cs typeface="Arial"/>
              </a:rPr>
              <a:t> </a:t>
            </a:r>
            <a:r>
              <a:rPr lang="de-DE" sz="1200" spc="-4" dirty="0" err="1">
                <a:solidFill>
                  <a:srgbClr val="003358"/>
                </a:solidFill>
                <a:latin typeface="Arial"/>
                <a:cs typeface="Arial"/>
              </a:rPr>
              <a:t>ressit</a:t>
            </a:r>
            <a:r>
              <a:rPr lang="de-DE" sz="1200" spc="-4" dirty="0">
                <a:solidFill>
                  <a:srgbClr val="003358"/>
                </a:solidFill>
                <a:latin typeface="Arial"/>
                <a:cs typeface="Arial"/>
              </a:rPr>
              <a:t> quo </a:t>
            </a:r>
            <a:r>
              <a:rPr lang="de-DE" sz="1200" spc="-4" dirty="0" err="1">
                <a:solidFill>
                  <a:srgbClr val="003358"/>
                </a:solidFill>
                <a:latin typeface="Arial"/>
                <a:cs typeface="Arial"/>
              </a:rPr>
              <a:t>bla</a:t>
            </a:r>
            <a:r>
              <a:rPr lang="de-DE" sz="1200" spc="-4" dirty="0">
                <a:solidFill>
                  <a:srgbClr val="003358"/>
                </a:solidFill>
                <a:latin typeface="Arial"/>
                <a:cs typeface="Arial"/>
              </a:rPr>
              <a:t>  </a:t>
            </a:r>
            <a:r>
              <a:rPr lang="de-DE" sz="1200" spc="-4" dirty="0" err="1">
                <a:solidFill>
                  <a:srgbClr val="003358"/>
                </a:solidFill>
                <a:latin typeface="Arial"/>
                <a:cs typeface="Arial"/>
              </a:rPr>
              <a:t>parciam</a:t>
            </a:r>
            <a:r>
              <a:rPr lang="de-DE" sz="1200" spc="-4" dirty="0">
                <a:solidFill>
                  <a:srgbClr val="003358"/>
                </a:solidFill>
                <a:latin typeface="Arial"/>
                <a:cs typeface="Arial"/>
              </a:rPr>
              <a:t> es ne </a:t>
            </a:r>
            <a:r>
              <a:rPr lang="de-DE" sz="1200" spc="-4" dirty="0" err="1">
                <a:solidFill>
                  <a:srgbClr val="003358"/>
                </a:solidFill>
                <a:latin typeface="Arial"/>
                <a:cs typeface="Arial"/>
              </a:rPr>
              <a:t>peritaquae</a:t>
            </a:r>
            <a:r>
              <a:rPr lang="de-DE" sz="1200" spc="-4" dirty="0">
                <a:solidFill>
                  <a:srgbClr val="003358"/>
                </a:solidFill>
                <a:latin typeface="Arial"/>
                <a:cs typeface="Arial"/>
              </a:rPr>
              <a:t> quas </a:t>
            </a:r>
            <a:r>
              <a:rPr lang="de-DE" sz="1200" spc="-4" dirty="0" err="1">
                <a:solidFill>
                  <a:srgbClr val="003358"/>
                </a:solidFill>
                <a:latin typeface="Arial"/>
                <a:cs typeface="Arial"/>
              </a:rPr>
              <a:t>niminctet</a:t>
            </a:r>
            <a:r>
              <a:rPr lang="de-DE" sz="1200" spc="-4" dirty="0">
                <a:solidFill>
                  <a:srgbClr val="003358"/>
                </a:solidFill>
                <a:latin typeface="Arial"/>
                <a:cs typeface="Arial"/>
              </a:rPr>
              <a:t> </a:t>
            </a:r>
            <a:r>
              <a:rPr lang="de-DE" sz="1200" spc="-4" dirty="0" err="1">
                <a:solidFill>
                  <a:srgbClr val="003358"/>
                </a:solidFill>
                <a:latin typeface="Arial"/>
                <a:cs typeface="Arial"/>
              </a:rPr>
              <a:t>offic</a:t>
            </a:r>
            <a:r>
              <a:rPr lang="de-DE" sz="1200" spc="-4" dirty="0">
                <a:solidFill>
                  <a:srgbClr val="003358"/>
                </a:solidFill>
                <a:latin typeface="Arial"/>
                <a:cs typeface="Arial"/>
              </a:rPr>
              <a:t> </a:t>
            </a:r>
            <a:r>
              <a:rPr lang="de-DE" sz="1200" dirty="0" err="1">
                <a:solidFill>
                  <a:srgbClr val="003358"/>
                </a:solidFill>
                <a:latin typeface="Arial"/>
                <a:cs typeface="Arial"/>
              </a:rPr>
              <a:t>temporum</a:t>
            </a:r>
            <a:r>
              <a:rPr lang="de-DE" sz="1200" dirty="0">
                <a:solidFill>
                  <a:srgbClr val="003358"/>
                </a:solidFill>
                <a:latin typeface="Arial"/>
                <a:cs typeface="Arial"/>
              </a:rPr>
              <a:t>  </a:t>
            </a:r>
            <a:r>
              <a:rPr lang="de-DE" sz="1200" dirty="0" err="1">
                <a:solidFill>
                  <a:srgbClr val="003358"/>
                </a:solidFill>
                <a:latin typeface="Arial"/>
                <a:cs typeface="Arial"/>
              </a:rPr>
              <a:t>sa</a:t>
            </a:r>
            <a:r>
              <a:rPr lang="de-DE" sz="1200" dirty="0">
                <a:solidFill>
                  <a:srgbClr val="003358"/>
                </a:solidFill>
                <a:latin typeface="Arial"/>
                <a:cs typeface="Arial"/>
              </a:rPr>
              <a:t> </a:t>
            </a:r>
            <a:r>
              <a:rPr lang="de-DE" sz="1200" dirty="0" err="1">
                <a:solidFill>
                  <a:srgbClr val="003358"/>
                </a:solidFill>
                <a:latin typeface="Arial"/>
                <a:cs typeface="Arial"/>
              </a:rPr>
              <a:t>siminciet</a:t>
            </a:r>
            <a:r>
              <a:rPr lang="de-DE" sz="1200" dirty="0">
                <a:solidFill>
                  <a:srgbClr val="003358"/>
                </a:solidFill>
                <a:latin typeface="Arial"/>
                <a:cs typeface="Arial"/>
              </a:rPr>
              <a:t> </a:t>
            </a:r>
            <a:r>
              <a:rPr lang="de-DE" sz="1200" spc="-4" dirty="0" err="1">
                <a:solidFill>
                  <a:srgbClr val="003358"/>
                </a:solidFill>
                <a:latin typeface="Arial"/>
                <a:cs typeface="Arial"/>
              </a:rPr>
              <a:t>que</a:t>
            </a:r>
            <a:r>
              <a:rPr lang="de-DE" sz="1200" spc="-4" dirty="0">
                <a:solidFill>
                  <a:srgbClr val="003358"/>
                </a:solidFill>
                <a:latin typeface="Arial"/>
                <a:cs typeface="Arial"/>
              </a:rPr>
              <a:t> </a:t>
            </a:r>
            <a:r>
              <a:rPr lang="de-DE" sz="1200" dirty="0" err="1">
                <a:solidFill>
                  <a:srgbClr val="003358"/>
                </a:solidFill>
                <a:latin typeface="Arial"/>
                <a:cs typeface="Arial"/>
              </a:rPr>
              <a:t>volor</a:t>
            </a:r>
            <a:r>
              <a:rPr lang="de-DE" sz="1200" dirty="0">
                <a:solidFill>
                  <a:srgbClr val="003358"/>
                </a:solidFill>
                <a:latin typeface="Arial"/>
                <a:cs typeface="Arial"/>
              </a:rPr>
              <a:t> </a:t>
            </a:r>
            <a:r>
              <a:rPr lang="de-DE" sz="1200" spc="-4" dirty="0" err="1">
                <a:solidFill>
                  <a:srgbClr val="003358"/>
                </a:solidFill>
                <a:latin typeface="Arial"/>
                <a:cs typeface="Arial"/>
              </a:rPr>
              <a:t>mos</a:t>
            </a:r>
            <a:r>
              <a:rPr lang="de-DE" sz="1200" spc="-4" dirty="0">
                <a:solidFill>
                  <a:srgbClr val="003358"/>
                </a:solidFill>
                <a:latin typeface="Arial"/>
                <a:cs typeface="Arial"/>
              </a:rPr>
              <a:t> et </a:t>
            </a:r>
            <a:r>
              <a:rPr lang="de-DE" sz="1200" spc="-4" dirty="0" err="1">
                <a:solidFill>
                  <a:srgbClr val="003358"/>
                </a:solidFill>
                <a:latin typeface="Arial"/>
                <a:cs typeface="Arial"/>
              </a:rPr>
              <a:t>andae</a:t>
            </a:r>
            <a:r>
              <a:rPr lang="de-DE" sz="1200" spc="-4" dirty="0">
                <a:solidFill>
                  <a:srgbClr val="003358"/>
                </a:solidFill>
                <a:latin typeface="Arial"/>
                <a:cs typeface="Arial"/>
              </a:rPr>
              <a:t> </a:t>
            </a:r>
            <a:r>
              <a:rPr lang="de-DE" sz="1200" spc="-4" dirty="0" err="1">
                <a:solidFill>
                  <a:srgbClr val="003358"/>
                </a:solidFill>
                <a:latin typeface="Arial"/>
                <a:cs typeface="Arial"/>
              </a:rPr>
              <a:t>qui</a:t>
            </a:r>
            <a:r>
              <a:rPr lang="de-DE" sz="1200" spc="-4" dirty="0">
                <a:solidFill>
                  <a:srgbClr val="003358"/>
                </a:solidFill>
                <a:latin typeface="Arial"/>
                <a:cs typeface="Arial"/>
              </a:rPr>
              <a:t> </a:t>
            </a:r>
            <a:r>
              <a:rPr lang="de-DE" sz="1200" spc="-4" dirty="0" err="1">
                <a:solidFill>
                  <a:srgbClr val="003358"/>
                </a:solidFill>
                <a:latin typeface="Arial"/>
                <a:cs typeface="Arial"/>
              </a:rPr>
              <a:t>alitint</a:t>
            </a:r>
            <a:r>
              <a:rPr lang="de-DE" sz="1200" spc="-4" dirty="0">
                <a:solidFill>
                  <a:srgbClr val="003358"/>
                </a:solidFill>
                <a:latin typeface="Arial"/>
                <a:cs typeface="Arial"/>
              </a:rPr>
              <a:t>, </a:t>
            </a:r>
            <a:r>
              <a:rPr lang="de-DE" sz="1200" spc="-4" dirty="0" err="1">
                <a:solidFill>
                  <a:srgbClr val="003358"/>
                </a:solidFill>
                <a:latin typeface="Arial"/>
                <a:cs typeface="Arial"/>
              </a:rPr>
              <a:t>omnis</a:t>
            </a:r>
            <a:r>
              <a:rPr lang="de-DE" sz="1200" spc="-4" dirty="0">
                <a:solidFill>
                  <a:srgbClr val="003358"/>
                </a:solidFill>
                <a:latin typeface="Arial"/>
                <a:cs typeface="Arial"/>
              </a:rPr>
              <a:t>  </a:t>
            </a:r>
            <a:r>
              <a:rPr lang="de-DE" sz="1200" spc="-4" dirty="0" err="1">
                <a:solidFill>
                  <a:srgbClr val="003358"/>
                </a:solidFill>
                <a:latin typeface="Arial"/>
                <a:cs typeface="Arial"/>
              </a:rPr>
              <a:t>eum</a:t>
            </a:r>
            <a:r>
              <a:rPr lang="de-DE" sz="1200" spc="-4" dirty="0">
                <a:solidFill>
                  <a:srgbClr val="003358"/>
                </a:solidFill>
                <a:latin typeface="Arial"/>
                <a:cs typeface="Arial"/>
              </a:rPr>
              <a:t> </a:t>
            </a:r>
            <a:r>
              <a:rPr lang="de-DE" sz="1200" spc="-4" dirty="0" err="1" smtClean="0">
                <a:solidFill>
                  <a:srgbClr val="003358"/>
                </a:solidFill>
                <a:latin typeface="Arial"/>
                <a:cs typeface="Arial"/>
              </a:rPr>
              <a:t>rest</a:t>
            </a:r>
            <a:endParaRPr lang="de-DE" sz="1200" b="1" spc="-4"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234841"/>
            <a:ext cx="8226000" cy="518588"/>
          </a:xfrm>
          <a:prstGeom prst="rect">
            <a:avLst/>
          </a:prstGeom>
        </p:spPr>
        <p:txBody>
          <a:bodyPr lIns="0" tIns="0"/>
          <a:lstStyle>
            <a:lvl1pPr marL="0" indent="0">
              <a:buNone/>
              <a:defRPr sz="2400" b="1">
                <a:solidFill>
                  <a:srgbClr val="FF7900"/>
                </a:solidFill>
              </a:defRPr>
            </a:lvl1pPr>
          </a:lstStyle>
          <a:p>
            <a:r>
              <a:rPr lang="de-DE" dirty="0"/>
              <a:t>Folientitel durch Klicken bearbeiten</a:t>
            </a:r>
          </a:p>
        </p:txBody>
      </p:sp>
      <p:sp>
        <p:nvSpPr>
          <p:cNvPr id="16" name="Textplatzhalter 27">
            <a:extLst>
              <a:ext uri="{FF2B5EF4-FFF2-40B4-BE49-F238E27FC236}">
                <a16:creationId xmlns:a16="http://schemas.microsoft.com/office/drawing/2014/main" id="{DADCBEDC-B3C5-5641-9841-DEF72F3A318F}"/>
              </a:ext>
            </a:extLst>
          </p:cNvPr>
          <p:cNvSpPr>
            <a:spLocks noGrp="1"/>
          </p:cNvSpPr>
          <p:nvPr>
            <p:ph type="body" sz="quarter" idx="17" hasCustomPrompt="1"/>
          </p:nvPr>
        </p:nvSpPr>
        <p:spPr>
          <a:xfrm>
            <a:off x="468313" y="753429"/>
            <a:ext cx="8226000" cy="671512"/>
          </a:xfrm>
          <a:prstGeom prst="rect">
            <a:avLst/>
          </a:prstGeom>
        </p:spPr>
        <p:txBody>
          <a:bodyPr lIns="0" tIns="0" rIns="0" bIns="0"/>
          <a:lstStyle>
            <a:lvl1pPr marL="0" indent="0">
              <a:buNone/>
              <a:defRPr sz="1800" b="1">
                <a:solidFill>
                  <a:srgbClr val="003359"/>
                </a:solidFill>
              </a:defRPr>
            </a:lvl1pPr>
          </a:lstStyle>
          <a:p>
            <a:r>
              <a:rPr lang="de-DE" dirty="0"/>
              <a:t>Folienuntertitel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61" y="4679758"/>
            <a:ext cx="5791381" cy="274637"/>
          </a:xfrm>
        </p:spPr>
        <p:txBody>
          <a:bodyPr/>
          <a:lstStyle/>
          <a:p>
            <a:endParaRPr lang="de-DE" dirty="0"/>
          </a:p>
        </p:txBody>
      </p:sp>
    </p:spTree>
    <p:extLst>
      <p:ext uri="{BB962C8B-B14F-4D97-AF65-F5344CB8AC3E}">
        <p14:creationId xmlns:p14="http://schemas.microsoft.com/office/powerpoint/2010/main" val="13357185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151335"/>
            <a:ext cx="4040188"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smtClean="0"/>
              <a:t>Textmasterformat bearbeiten</a:t>
            </a:r>
          </a:p>
        </p:txBody>
      </p:sp>
      <p:sp>
        <p:nvSpPr>
          <p:cNvPr id="4" name="Inhaltsplatzhalter 3"/>
          <p:cNvSpPr>
            <a:spLocks noGrp="1"/>
          </p:cNvSpPr>
          <p:nvPr>
            <p:ph sz="half" idx="2"/>
          </p:nvPr>
        </p:nvSpPr>
        <p:spPr>
          <a:xfrm>
            <a:off x="457200" y="1631156"/>
            <a:ext cx="4040188"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6" y="1151335"/>
            <a:ext cx="4041775"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smtClean="0"/>
              <a:t>Textmasterformat bearbeiten</a:t>
            </a:r>
          </a:p>
        </p:txBody>
      </p:sp>
      <p:sp>
        <p:nvSpPr>
          <p:cNvPr id="6" name="Inhaltsplatzhalter 5"/>
          <p:cNvSpPr>
            <a:spLocks noGrp="1"/>
          </p:cNvSpPr>
          <p:nvPr>
            <p:ph sz="quarter" idx="4"/>
          </p:nvPr>
        </p:nvSpPr>
        <p:spPr>
          <a:xfrm>
            <a:off x="4645026" y="1631156"/>
            <a:ext cx="4041775"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Rectangle 5"/>
          <p:cNvSpPr>
            <a:spLocks noGrp="1" noChangeArrowheads="1"/>
          </p:cNvSpPr>
          <p:nvPr>
            <p:ph type="ftr" sz="quarter" idx="11"/>
          </p:nvPr>
        </p:nvSpPr>
        <p:spPr/>
        <p:txBody>
          <a:bodyPr/>
          <a:lstStyle>
            <a:lvl1pPr>
              <a:defRPr/>
            </a:lvl1pPr>
          </a:lstStyle>
          <a:p>
            <a:pPr>
              <a:defRPr/>
            </a:pPr>
            <a:r>
              <a:rPr lang="de-DE" dirty="0" smtClean="0"/>
              <a:t>Einführung ins Forschungsdatenmanagement</a:t>
            </a:r>
          </a:p>
          <a:p>
            <a:pPr>
              <a:defRPr/>
            </a:pPr>
            <a:endParaRPr lang="de-DE" dirty="0"/>
          </a:p>
        </p:txBody>
      </p:sp>
      <p:sp>
        <p:nvSpPr>
          <p:cNvPr id="9" name="Rectangle 6"/>
          <p:cNvSpPr>
            <a:spLocks noGrp="1" noChangeArrowheads="1"/>
          </p:cNvSpPr>
          <p:nvPr>
            <p:ph type="sldNum" sz="quarter" idx="12"/>
          </p:nvPr>
        </p:nvSpPr>
        <p:spPr/>
        <p:txBody>
          <a:bodyPr/>
          <a:lstStyle>
            <a:lvl1pPr>
              <a:defRPr/>
            </a:lvl1pPr>
          </a:lstStyle>
          <a:p>
            <a:pPr>
              <a:defRPr/>
            </a:pPr>
            <a:r>
              <a:rPr lang="de-DE" dirty="0"/>
              <a:t>Seite </a:t>
            </a:r>
            <a:fld id="{F2358806-D8C3-4CA5-847F-3DFD56CFE304}" type="slidenum">
              <a:rPr lang="de-DE"/>
              <a:pPr>
                <a:defRPr/>
              </a:pPr>
              <a:t>‹Nr.›</a:t>
            </a:fld>
            <a:endParaRPr lang="de-DE" dirty="0"/>
          </a:p>
        </p:txBody>
      </p:sp>
    </p:spTree>
    <p:extLst>
      <p:ext uri="{BB962C8B-B14F-4D97-AF65-F5344CB8AC3E}">
        <p14:creationId xmlns:p14="http://schemas.microsoft.com/office/powerpoint/2010/main" val="10237702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1634397"/>
            <a:ext cx="8226000" cy="2606403"/>
          </a:xfrm>
          <a:prstGeom prst="rect">
            <a:avLst/>
          </a:prstGeom>
        </p:spPr>
        <p:txBody>
          <a:bodyPr lIns="0" tIns="0" rIns="0" bIns="0" numCol="2" spcCol="288000">
            <a:noAutofit/>
          </a:bodyPr>
          <a:lstStyle>
            <a:lvl1pPr marL="0" marR="0" indent="0" algn="l" defTabSz="685800" rtl="0" eaLnBrk="1" fontAlgn="auto" latinLnBrk="0" hangingPunct="1">
              <a:lnSpc>
                <a:spcPts val="2300"/>
              </a:lnSpc>
              <a:spcBef>
                <a:spcPts val="0"/>
              </a:spcBef>
              <a:spcAft>
                <a:spcPts val="0"/>
              </a:spcAft>
              <a:buClrTx/>
              <a:buSzTx/>
              <a:buFont typeface="Arial" panose="020B0604020202020204" pitchFamily="34" charset="0"/>
              <a:buNone/>
              <a:tabLst/>
              <a:defRPr sz="1600">
                <a:solidFill>
                  <a:srgbClr val="003359"/>
                </a:solidFill>
              </a:defRPr>
            </a:lvl1pPr>
          </a:lstStyle>
          <a:p>
            <a:pPr marL="0" marR="0" lvl="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a:pPr>
            <a:r>
              <a:rPr lang="de-DE" sz="1600" b="1" dirty="0">
                <a:solidFill>
                  <a:srgbClr val="003358"/>
                </a:solidFill>
                <a:latin typeface="Arial" panose="020B0604020202020204" pitchFamily="34" charset="0"/>
                <a:cs typeface="Arial" panose="020B0604020202020204" pitchFamily="34" charset="0"/>
              </a:rPr>
              <a:t>2-Spalter nur Text 5</a:t>
            </a:r>
            <a:r>
              <a:rPr lang="de-DE" sz="1600" b="1" dirty="0">
                <a:solidFill>
                  <a:srgbClr val="003358"/>
                </a:solidFill>
                <a:latin typeface="Arial"/>
                <a:cs typeface="Arial"/>
              </a:rPr>
              <a:t> PT</a:t>
            </a:r>
            <a:r>
              <a:rPr lang="de-DE" sz="1600" b="1" spc="-5" dirty="0">
                <a:solidFill>
                  <a:srgbClr val="003358"/>
                </a:solidFill>
                <a:latin typeface="Arial"/>
                <a:cs typeface="Arial"/>
              </a:rPr>
              <a:t>, ZAB 23</a:t>
            </a:r>
            <a:r>
              <a:rPr lang="de-DE" sz="1600" b="1" dirty="0">
                <a:latin typeface="Arial"/>
                <a:cs typeface="Arial"/>
              </a:rPr>
              <a:t> </a:t>
            </a:r>
            <a:r>
              <a:rPr lang="de-DE" sz="1600" b="1" dirty="0">
                <a:solidFill>
                  <a:srgbClr val="003358"/>
                </a:solidFill>
                <a:latin typeface="Arial" panose="020B0604020202020204" pitchFamily="34" charset="0"/>
                <a:cs typeface="Arial" panose="020B0604020202020204" pitchFamily="34" charset="0"/>
              </a:rPr>
              <a:t/>
            </a:r>
            <a:br>
              <a:rPr lang="de-DE" sz="1600" b="1" dirty="0">
                <a:solidFill>
                  <a:srgbClr val="003358"/>
                </a:solidFill>
                <a:latin typeface="Arial" panose="020B0604020202020204" pitchFamily="34" charset="0"/>
                <a:cs typeface="Arial" panose="020B0604020202020204" pitchFamily="34" charset="0"/>
              </a:rPr>
            </a:br>
            <a:r>
              <a:rPr lang="de-DE" sz="1600" dirty="0">
                <a:solidFill>
                  <a:srgbClr val="003358"/>
                </a:solidFill>
                <a:latin typeface="Arial" panose="020B0604020202020204" pitchFamily="34" charset="0"/>
                <a:cs typeface="Arial" panose="020B0604020202020204" pitchFamily="34" charset="0"/>
              </a:rPr>
              <a:t>Das </a:t>
            </a:r>
            <a:r>
              <a:rPr lang="de-DE" sz="1600" dirty="0" err="1">
                <a:solidFill>
                  <a:srgbClr val="003358"/>
                </a:solidFill>
                <a:latin typeface="Arial" panose="020B0604020202020204" pitchFamily="34" charset="0"/>
                <a:cs typeface="Arial" panose="020B0604020202020204" pitchFamily="34" charset="0"/>
              </a:rPr>
              <a:t>reatur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cor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aut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eatius</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nonectem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ressit</a:t>
            </a:r>
            <a:r>
              <a:rPr lang="de-DE" sz="1600" dirty="0">
                <a:solidFill>
                  <a:srgbClr val="003358"/>
                </a:solidFill>
                <a:latin typeface="Arial" panose="020B0604020202020204" pitchFamily="34" charset="0"/>
                <a:cs typeface="Arial" panose="020B0604020202020204" pitchFamily="34" charset="0"/>
              </a:rPr>
              <a:t> quo </a:t>
            </a:r>
            <a:r>
              <a:rPr lang="de-DE" sz="1600" dirty="0" err="1">
                <a:solidFill>
                  <a:srgbClr val="003358"/>
                </a:solidFill>
                <a:latin typeface="Arial" panose="020B0604020202020204" pitchFamily="34" charset="0"/>
                <a:cs typeface="Arial" panose="020B0604020202020204" pitchFamily="34" charset="0"/>
              </a:rPr>
              <a:t>bla</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parciam</a:t>
            </a:r>
            <a:r>
              <a:rPr lang="de-DE" sz="1600" dirty="0">
                <a:solidFill>
                  <a:srgbClr val="003358"/>
                </a:solidFill>
                <a:latin typeface="Arial" panose="020B0604020202020204" pitchFamily="34" charset="0"/>
                <a:cs typeface="Arial" panose="020B0604020202020204" pitchFamily="34" charset="0"/>
              </a:rPr>
              <a:t> es ne </a:t>
            </a:r>
            <a:r>
              <a:rPr lang="de-DE" sz="1600" dirty="0" err="1">
                <a:solidFill>
                  <a:srgbClr val="003358"/>
                </a:solidFill>
                <a:latin typeface="Arial" panose="020B0604020202020204" pitchFamily="34" charset="0"/>
                <a:cs typeface="Arial" panose="020B0604020202020204" pitchFamily="34" charset="0"/>
              </a:rPr>
              <a:t>peritaquae</a:t>
            </a:r>
            <a:r>
              <a:rPr lang="de-DE" sz="1600" dirty="0">
                <a:solidFill>
                  <a:srgbClr val="003358"/>
                </a:solidFill>
                <a:latin typeface="Arial" panose="020B0604020202020204" pitchFamily="34" charset="0"/>
                <a:cs typeface="Arial" panose="020B0604020202020204" pitchFamily="34" charset="0"/>
              </a:rPr>
              <a:t> quas </a:t>
            </a:r>
            <a:r>
              <a:rPr lang="de-DE" sz="1600" dirty="0" err="1">
                <a:solidFill>
                  <a:srgbClr val="003358"/>
                </a:solidFill>
                <a:latin typeface="Arial" panose="020B0604020202020204" pitchFamily="34" charset="0"/>
                <a:cs typeface="Arial" panose="020B0604020202020204" pitchFamily="34" charset="0"/>
              </a:rPr>
              <a:t>niminctet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offic</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temporum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sojpi</a:t>
            </a:r>
            <a:r>
              <a:rPr lang="de-DE" sz="1600" dirty="0">
                <a:solidFill>
                  <a:srgbClr val="003358"/>
                </a:solidFill>
                <a:latin typeface="Arial" panose="020B0604020202020204" pitchFamily="34" charset="0"/>
                <a:cs typeface="Arial" panose="020B0604020202020204" pitchFamily="34" charset="0"/>
              </a:rPr>
              <a:t>. </a:t>
            </a: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r>
              <a:rPr lang="de-DE" sz="1600" b="1" spc="-5" dirty="0">
                <a:solidFill>
                  <a:srgbClr val="003358"/>
                </a:solidFill>
                <a:latin typeface="Arial"/>
                <a:cs typeface="Arial"/>
              </a:rPr>
              <a:t> </a:t>
            </a:r>
            <a:br>
              <a:rPr lang="de-DE" sz="1600" b="1" spc="-5" dirty="0">
                <a:solidFill>
                  <a:srgbClr val="003358"/>
                </a:solidFill>
                <a:latin typeface="Arial"/>
                <a:cs typeface="Arial"/>
              </a:rPr>
            </a:br>
            <a:r>
              <a:rPr lang="de-DE" sz="1600" b="1" spc="-5" dirty="0">
                <a:solidFill>
                  <a:srgbClr val="003358"/>
                </a:solidFill>
                <a:latin typeface="Arial"/>
                <a:cs typeface="Arial"/>
              </a:rPr>
              <a:t/>
            </a:r>
            <a:br>
              <a:rPr lang="de-DE" sz="1600" b="1" spc="-5" dirty="0">
                <a:solidFill>
                  <a:srgbClr val="003358"/>
                </a:solidFill>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 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a:t>
            </a:r>
            <a:r>
              <a:rPr lang="de-DE" sz="1600" spc="-5" dirty="0" err="1">
                <a:solidFill>
                  <a:srgbClr val="003358"/>
                </a:solidFill>
                <a:latin typeface="Arial"/>
                <a:cs typeface="Arial"/>
              </a:rPr>
              <a:t>qoffic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endParaRPr lang="de-DE" sz="1600" b="1" spc="-5"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234841"/>
            <a:ext cx="8226000" cy="51858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6" name="Textplatzhalter 27">
            <a:extLst>
              <a:ext uri="{FF2B5EF4-FFF2-40B4-BE49-F238E27FC236}">
                <a16:creationId xmlns:a16="http://schemas.microsoft.com/office/drawing/2014/main" id="{DADCBEDC-B3C5-5641-9841-DEF72F3A318F}"/>
              </a:ext>
            </a:extLst>
          </p:cNvPr>
          <p:cNvSpPr>
            <a:spLocks noGrp="1"/>
          </p:cNvSpPr>
          <p:nvPr>
            <p:ph type="body" sz="quarter" idx="17" hasCustomPrompt="1"/>
          </p:nvPr>
        </p:nvSpPr>
        <p:spPr>
          <a:xfrm>
            <a:off x="468313" y="753428"/>
            <a:ext cx="8226000" cy="671512"/>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24306516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1634397"/>
            <a:ext cx="8226000" cy="2606403"/>
          </a:xfrm>
          <a:prstGeom prst="rect">
            <a:avLst/>
          </a:prstGeom>
        </p:spPr>
        <p:txBody>
          <a:bodyPr lIns="0" tIns="0" rIns="0" bIns="0" numCol="1" spcCol="288000">
            <a:noAutofit/>
          </a:bodyPr>
          <a:lstStyle>
            <a:lvl1pPr marL="0" marR="0" indent="0" algn="l" defTabSz="685800" rtl="0" eaLnBrk="1" fontAlgn="auto" latinLnBrk="0" hangingPunct="1">
              <a:lnSpc>
                <a:spcPts val="2300"/>
              </a:lnSpc>
              <a:spcBef>
                <a:spcPts val="0"/>
              </a:spcBef>
              <a:spcAft>
                <a:spcPts val="0"/>
              </a:spcAft>
              <a:buClrTx/>
              <a:buSzTx/>
              <a:buFont typeface="Arial" panose="020B0604020202020204" pitchFamily="34" charset="0"/>
              <a:buNone/>
              <a:tabLst/>
              <a:defRPr sz="1600">
                <a:solidFill>
                  <a:srgbClr val="003359"/>
                </a:solidFill>
              </a:defRPr>
            </a:lvl1pPr>
          </a:lstStyle>
          <a:p>
            <a:pPr marL="0" marR="0" lvl="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a:pPr>
            <a:r>
              <a:rPr lang="de-DE" sz="1600" b="1" dirty="0">
                <a:solidFill>
                  <a:srgbClr val="003358"/>
                </a:solidFill>
                <a:latin typeface="Arial" panose="020B0604020202020204" pitchFamily="34" charset="0"/>
                <a:cs typeface="Arial" panose="020B0604020202020204" pitchFamily="34" charset="0"/>
              </a:rPr>
              <a:t>1</a:t>
            </a:r>
            <a:r>
              <a:rPr lang="de-DE" sz="1600" b="1" dirty="0" smtClean="0">
                <a:solidFill>
                  <a:srgbClr val="003358"/>
                </a:solidFill>
                <a:latin typeface="Arial" panose="020B0604020202020204" pitchFamily="34" charset="0"/>
                <a:cs typeface="Arial" panose="020B0604020202020204" pitchFamily="34" charset="0"/>
              </a:rPr>
              <a:t>-Spalter </a:t>
            </a:r>
            <a:r>
              <a:rPr lang="de-DE" sz="1600" b="1" dirty="0">
                <a:solidFill>
                  <a:srgbClr val="003358"/>
                </a:solidFill>
                <a:latin typeface="Arial" panose="020B0604020202020204" pitchFamily="34" charset="0"/>
                <a:cs typeface="Arial" panose="020B0604020202020204" pitchFamily="34" charset="0"/>
              </a:rPr>
              <a:t>nur Text 5</a:t>
            </a:r>
            <a:r>
              <a:rPr lang="de-DE" sz="1600" b="1" dirty="0">
                <a:solidFill>
                  <a:srgbClr val="003358"/>
                </a:solidFill>
                <a:latin typeface="Arial"/>
                <a:cs typeface="Arial"/>
              </a:rPr>
              <a:t> PT</a:t>
            </a:r>
            <a:r>
              <a:rPr lang="de-DE" sz="1600" b="1" spc="-5" dirty="0">
                <a:solidFill>
                  <a:srgbClr val="003358"/>
                </a:solidFill>
                <a:latin typeface="Arial"/>
                <a:cs typeface="Arial"/>
              </a:rPr>
              <a:t>, ZAB 23</a:t>
            </a:r>
            <a:r>
              <a:rPr lang="de-DE" sz="1600" b="1" dirty="0">
                <a:latin typeface="Arial"/>
                <a:cs typeface="Arial"/>
              </a:rPr>
              <a:t> </a:t>
            </a:r>
            <a:r>
              <a:rPr lang="de-DE" sz="1600" b="1" dirty="0">
                <a:solidFill>
                  <a:srgbClr val="003358"/>
                </a:solidFill>
                <a:latin typeface="Arial" panose="020B0604020202020204" pitchFamily="34" charset="0"/>
                <a:cs typeface="Arial" panose="020B0604020202020204" pitchFamily="34" charset="0"/>
              </a:rPr>
              <a:t/>
            </a:r>
            <a:br>
              <a:rPr lang="de-DE" sz="1600" b="1" dirty="0">
                <a:solidFill>
                  <a:srgbClr val="003358"/>
                </a:solidFill>
                <a:latin typeface="Arial" panose="020B0604020202020204" pitchFamily="34" charset="0"/>
                <a:cs typeface="Arial" panose="020B0604020202020204" pitchFamily="34" charset="0"/>
              </a:rPr>
            </a:br>
            <a:r>
              <a:rPr lang="de-DE" sz="1600" dirty="0">
                <a:solidFill>
                  <a:srgbClr val="003358"/>
                </a:solidFill>
                <a:latin typeface="Arial" panose="020B0604020202020204" pitchFamily="34" charset="0"/>
                <a:cs typeface="Arial" panose="020B0604020202020204" pitchFamily="34" charset="0"/>
              </a:rPr>
              <a:t>Das </a:t>
            </a:r>
            <a:r>
              <a:rPr lang="de-DE" sz="1600" dirty="0" err="1">
                <a:solidFill>
                  <a:srgbClr val="003358"/>
                </a:solidFill>
                <a:latin typeface="Arial" panose="020B0604020202020204" pitchFamily="34" charset="0"/>
                <a:cs typeface="Arial" panose="020B0604020202020204" pitchFamily="34" charset="0"/>
              </a:rPr>
              <a:t>reatur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cor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aut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eatius</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nonectem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ressit</a:t>
            </a:r>
            <a:r>
              <a:rPr lang="de-DE" sz="1600" dirty="0">
                <a:solidFill>
                  <a:srgbClr val="003358"/>
                </a:solidFill>
                <a:latin typeface="Arial" panose="020B0604020202020204" pitchFamily="34" charset="0"/>
                <a:cs typeface="Arial" panose="020B0604020202020204" pitchFamily="34" charset="0"/>
              </a:rPr>
              <a:t> quo </a:t>
            </a:r>
            <a:r>
              <a:rPr lang="de-DE" sz="1600" dirty="0" err="1">
                <a:solidFill>
                  <a:srgbClr val="003358"/>
                </a:solidFill>
                <a:latin typeface="Arial" panose="020B0604020202020204" pitchFamily="34" charset="0"/>
                <a:cs typeface="Arial" panose="020B0604020202020204" pitchFamily="34" charset="0"/>
              </a:rPr>
              <a:t>bla</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parciam</a:t>
            </a:r>
            <a:r>
              <a:rPr lang="de-DE" sz="1600" dirty="0">
                <a:solidFill>
                  <a:srgbClr val="003358"/>
                </a:solidFill>
                <a:latin typeface="Arial" panose="020B0604020202020204" pitchFamily="34" charset="0"/>
                <a:cs typeface="Arial" panose="020B0604020202020204" pitchFamily="34" charset="0"/>
              </a:rPr>
              <a:t> es ne </a:t>
            </a:r>
            <a:r>
              <a:rPr lang="de-DE" sz="1600" dirty="0" err="1">
                <a:solidFill>
                  <a:srgbClr val="003358"/>
                </a:solidFill>
                <a:latin typeface="Arial" panose="020B0604020202020204" pitchFamily="34" charset="0"/>
                <a:cs typeface="Arial" panose="020B0604020202020204" pitchFamily="34" charset="0"/>
              </a:rPr>
              <a:t>peritaquae</a:t>
            </a:r>
            <a:r>
              <a:rPr lang="de-DE" sz="1600" dirty="0">
                <a:solidFill>
                  <a:srgbClr val="003358"/>
                </a:solidFill>
                <a:latin typeface="Arial" panose="020B0604020202020204" pitchFamily="34" charset="0"/>
                <a:cs typeface="Arial" panose="020B0604020202020204" pitchFamily="34" charset="0"/>
              </a:rPr>
              <a:t> quas </a:t>
            </a:r>
            <a:r>
              <a:rPr lang="de-DE" sz="1600" dirty="0" err="1">
                <a:solidFill>
                  <a:srgbClr val="003358"/>
                </a:solidFill>
                <a:latin typeface="Arial" panose="020B0604020202020204" pitchFamily="34" charset="0"/>
                <a:cs typeface="Arial" panose="020B0604020202020204" pitchFamily="34" charset="0"/>
              </a:rPr>
              <a:t>niminctet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offic</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temporum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sojpi</a:t>
            </a:r>
            <a:r>
              <a:rPr lang="de-DE" sz="1600" dirty="0">
                <a:solidFill>
                  <a:srgbClr val="003358"/>
                </a:solidFill>
                <a:latin typeface="Arial" panose="020B0604020202020204" pitchFamily="34" charset="0"/>
                <a:cs typeface="Arial" panose="020B0604020202020204" pitchFamily="34" charset="0"/>
              </a:rPr>
              <a:t>. </a:t>
            </a: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r>
              <a:rPr lang="de-DE" sz="1600" b="1" spc="-5" dirty="0">
                <a:solidFill>
                  <a:srgbClr val="003358"/>
                </a:solidFill>
                <a:latin typeface="Arial"/>
                <a:cs typeface="Arial"/>
              </a:rPr>
              <a:t> </a:t>
            </a:r>
            <a:br>
              <a:rPr lang="de-DE" sz="1600" b="1" spc="-5" dirty="0">
                <a:solidFill>
                  <a:srgbClr val="003358"/>
                </a:solidFill>
                <a:latin typeface="Arial"/>
                <a:cs typeface="Arial"/>
              </a:rPr>
            </a:br>
            <a:r>
              <a:rPr lang="de-DE" sz="1600" b="1" spc="-5" dirty="0">
                <a:solidFill>
                  <a:srgbClr val="003358"/>
                </a:solidFill>
                <a:latin typeface="Arial"/>
                <a:cs typeface="Arial"/>
              </a:rPr>
              <a:t/>
            </a:r>
            <a:br>
              <a:rPr lang="de-DE" sz="1600" b="1" spc="-5" dirty="0">
                <a:solidFill>
                  <a:srgbClr val="003358"/>
                </a:solidFill>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smtClean="0">
                <a:solidFill>
                  <a:srgbClr val="003358"/>
                </a:solidFill>
                <a:latin typeface="Arial"/>
                <a:cs typeface="Arial"/>
              </a:rPr>
              <a:t>rest</a:t>
            </a:r>
            <a:endParaRPr lang="de-DE" sz="1600" b="1" spc="-5"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234841"/>
            <a:ext cx="8226000" cy="51858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6" name="Textplatzhalter 27">
            <a:extLst>
              <a:ext uri="{FF2B5EF4-FFF2-40B4-BE49-F238E27FC236}">
                <a16:creationId xmlns:a16="http://schemas.microsoft.com/office/drawing/2014/main" id="{DADCBEDC-B3C5-5641-9841-DEF72F3A318F}"/>
              </a:ext>
            </a:extLst>
          </p:cNvPr>
          <p:cNvSpPr>
            <a:spLocks noGrp="1"/>
          </p:cNvSpPr>
          <p:nvPr>
            <p:ph type="body" sz="quarter" idx="17" hasCustomPrompt="1"/>
          </p:nvPr>
        </p:nvSpPr>
        <p:spPr>
          <a:xfrm>
            <a:off x="468313" y="753428"/>
            <a:ext cx="8226000" cy="671512"/>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28048171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Überschrift + 1-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972001"/>
            <a:ext cx="8226000" cy="3268800"/>
          </a:xfrm>
          <a:prstGeom prst="rect">
            <a:avLst/>
          </a:prstGeom>
        </p:spPr>
        <p:txBody>
          <a:bodyPr lIns="0" tIns="0" rIns="0" bIns="0" numCol="1" spcCol="288000">
            <a:noAutofit/>
          </a:bodyPr>
          <a:lstStyle>
            <a:lvl1pPr marL="0" marR="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sz="1600">
                <a:solidFill>
                  <a:srgbClr val="003359"/>
                </a:solidFill>
              </a:defRPr>
            </a:lvl1pPr>
          </a:lstStyle>
          <a:p>
            <a:pPr marL="0" marR="0" lvl="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a:pPr>
            <a:r>
              <a:rPr lang="de-DE" sz="1600" b="1" dirty="0">
                <a:solidFill>
                  <a:srgbClr val="003358"/>
                </a:solidFill>
                <a:latin typeface="Arial" panose="020B0604020202020204" pitchFamily="34" charset="0"/>
                <a:cs typeface="Arial" panose="020B0604020202020204" pitchFamily="34" charset="0"/>
              </a:rPr>
              <a:t>1</a:t>
            </a:r>
            <a:r>
              <a:rPr lang="de-DE" sz="1600" b="1" dirty="0" smtClean="0">
                <a:solidFill>
                  <a:srgbClr val="003358"/>
                </a:solidFill>
                <a:latin typeface="Arial" panose="020B0604020202020204" pitchFamily="34" charset="0"/>
                <a:cs typeface="Arial" panose="020B0604020202020204" pitchFamily="34" charset="0"/>
              </a:rPr>
              <a:t>-Spalter </a:t>
            </a:r>
            <a:r>
              <a:rPr lang="de-DE" sz="1600" b="1" dirty="0">
                <a:solidFill>
                  <a:srgbClr val="003358"/>
                </a:solidFill>
                <a:latin typeface="Arial" panose="020B0604020202020204" pitchFamily="34" charset="0"/>
                <a:cs typeface="Arial" panose="020B0604020202020204" pitchFamily="34" charset="0"/>
              </a:rPr>
              <a:t>nur Text </a:t>
            </a:r>
            <a:r>
              <a:rPr lang="de-DE" sz="1600" b="1" dirty="0" smtClean="0">
                <a:solidFill>
                  <a:srgbClr val="003358"/>
                </a:solidFill>
                <a:latin typeface="Arial" panose="020B0604020202020204" pitchFamily="34" charset="0"/>
                <a:cs typeface="Arial" panose="020B0604020202020204" pitchFamily="34" charset="0"/>
              </a:rPr>
              <a:t>ohne 2. Überschrift 5</a:t>
            </a:r>
            <a:r>
              <a:rPr lang="de-DE" sz="1600" b="1" dirty="0" smtClean="0">
                <a:solidFill>
                  <a:srgbClr val="003358"/>
                </a:solidFill>
                <a:latin typeface="Arial"/>
                <a:cs typeface="Arial"/>
              </a:rPr>
              <a:t> </a:t>
            </a:r>
            <a:r>
              <a:rPr lang="de-DE" sz="1600" b="1" dirty="0">
                <a:solidFill>
                  <a:srgbClr val="003358"/>
                </a:solidFill>
                <a:latin typeface="Arial"/>
                <a:cs typeface="Arial"/>
              </a:rPr>
              <a:t>PT</a:t>
            </a:r>
            <a:r>
              <a:rPr lang="de-DE" sz="1600" b="1" spc="-5" dirty="0">
                <a:solidFill>
                  <a:srgbClr val="003358"/>
                </a:solidFill>
                <a:latin typeface="Arial"/>
                <a:cs typeface="Arial"/>
              </a:rPr>
              <a:t>, ZAB 23</a:t>
            </a:r>
            <a:r>
              <a:rPr lang="de-DE" sz="1600" b="1" dirty="0">
                <a:latin typeface="Arial"/>
                <a:cs typeface="Arial"/>
              </a:rPr>
              <a:t> </a:t>
            </a:r>
            <a:r>
              <a:rPr lang="de-DE" sz="1600" b="1" dirty="0">
                <a:solidFill>
                  <a:srgbClr val="003358"/>
                </a:solidFill>
                <a:latin typeface="Arial" panose="020B0604020202020204" pitchFamily="34" charset="0"/>
                <a:cs typeface="Arial" panose="020B0604020202020204" pitchFamily="34" charset="0"/>
              </a:rPr>
              <a:t/>
            </a:r>
            <a:br>
              <a:rPr lang="de-DE" sz="1600" b="1" dirty="0">
                <a:solidFill>
                  <a:srgbClr val="003358"/>
                </a:solidFill>
                <a:latin typeface="Arial" panose="020B0604020202020204" pitchFamily="34" charset="0"/>
                <a:cs typeface="Arial" panose="020B0604020202020204" pitchFamily="34" charset="0"/>
              </a:rPr>
            </a:br>
            <a:r>
              <a:rPr lang="de-DE" sz="1600" dirty="0">
                <a:solidFill>
                  <a:srgbClr val="003358"/>
                </a:solidFill>
                <a:latin typeface="Arial" panose="020B0604020202020204" pitchFamily="34" charset="0"/>
                <a:cs typeface="Arial" panose="020B0604020202020204" pitchFamily="34" charset="0"/>
              </a:rPr>
              <a:t>Das </a:t>
            </a:r>
            <a:r>
              <a:rPr lang="de-DE" sz="1600" dirty="0" err="1">
                <a:solidFill>
                  <a:srgbClr val="003358"/>
                </a:solidFill>
                <a:latin typeface="Arial" panose="020B0604020202020204" pitchFamily="34" charset="0"/>
                <a:cs typeface="Arial" panose="020B0604020202020204" pitchFamily="34" charset="0"/>
              </a:rPr>
              <a:t>reatur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cor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aut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eatius</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nonectem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ressit</a:t>
            </a:r>
            <a:r>
              <a:rPr lang="de-DE" sz="1600" dirty="0">
                <a:solidFill>
                  <a:srgbClr val="003358"/>
                </a:solidFill>
                <a:latin typeface="Arial" panose="020B0604020202020204" pitchFamily="34" charset="0"/>
                <a:cs typeface="Arial" panose="020B0604020202020204" pitchFamily="34" charset="0"/>
              </a:rPr>
              <a:t> quo </a:t>
            </a:r>
            <a:r>
              <a:rPr lang="de-DE" sz="1600" dirty="0" err="1">
                <a:solidFill>
                  <a:srgbClr val="003358"/>
                </a:solidFill>
                <a:latin typeface="Arial" panose="020B0604020202020204" pitchFamily="34" charset="0"/>
                <a:cs typeface="Arial" panose="020B0604020202020204" pitchFamily="34" charset="0"/>
              </a:rPr>
              <a:t>bla</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parciam</a:t>
            </a:r>
            <a:r>
              <a:rPr lang="de-DE" sz="1600" dirty="0">
                <a:solidFill>
                  <a:srgbClr val="003358"/>
                </a:solidFill>
                <a:latin typeface="Arial" panose="020B0604020202020204" pitchFamily="34" charset="0"/>
                <a:cs typeface="Arial" panose="020B0604020202020204" pitchFamily="34" charset="0"/>
              </a:rPr>
              <a:t> es ne </a:t>
            </a:r>
            <a:r>
              <a:rPr lang="de-DE" sz="1600" dirty="0" err="1">
                <a:solidFill>
                  <a:srgbClr val="003358"/>
                </a:solidFill>
                <a:latin typeface="Arial" panose="020B0604020202020204" pitchFamily="34" charset="0"/>
                <a:cs typeface="Arial" panose="020B0604020202020204" pitchFamily="34" charset="0"/>
              </a:rPr>
              <a:t>peritaquae</a:t>
            </a:r>
            <a:r>
              <a:rPr lang="de-DE" sz="1600" dirty="0">
                <a:solidFill>
                  <a:srgbClr val="003358"/>
                </a:solidFill>
                <a:latin typeface="Arial" panose="020B0604020202020204" pitchFamily="34" charset="0"/>
                <a:cs typeface="Arial" panose="020B0604020202020204" pitchFamily="34" charset="0"/>
              </a:rPr>
              <a:t> quas </a:t>
            </a:r>
            <a:r>
              <a:rPr lang="de-DE" sz="1600" dirty="0" err="1">
                <a:solidFill>
                  <a:srgbClr val="003358"/>
                </a:solidFill>
                <a:latin typeface="Arial" panose="020B0604020202020204" pitchFamily="34" charset="0"/>
                <a:cs typeface="Arial" panose="020B0604020202020204" pitchFamily="34" charset="0"/>
              </a:rPr>
              <a:t>niminctet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offic</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temporum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sojpi</a:t>
            </a:r>
            <a:r>
              <a:rPr lang="de-DE" sz="1600" dirty="0">
                <a:solidFill>
                  <a:srgbClr val="003358"/>
                </a:solidFill>
                <a:latin typeface="Arial" panose="020B0604020202020204" pitchFamily="34" charset="0"/>
                <a:cs typeface="Arial" panose="020B0604020202020204" pitchFamily="34" charset="0"/>
              </a:rPr>
              <a:t>. </a:t>
            </a: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r>
              <a:rPr lang="de-DE" sz="1600" b="1" spc="-5" dirty="0">
                <a:solidFill>
                  <a:srgbClr val="003358"/>
                </a:solidFill>
                <a:latin typeface="Arial"/>
                <a:cs typeface="Arial"/>
              </a:rPr>
              <a:t> </a:t>
            </a:r>
            <a:br>
              <a:rPr lang="de-DE" sz="1600" b="1" spc="-5" dirty="0">
                <a:solidFill>
                  <a:srgbClr val="003358"/>
                </a:solidFill>
                <a:latin typeface="Arial"/>
                <a:cs typeface="Arial"/>
              </a:rPr>
            </a:br>
            <a:r>
              <a:rPr lang="de-DE" sz="1600" b="1" spc="-5" dirty="0">
                <a:solidFill>
                  <a:srgbClr val="003358"/>
                </a:solidFill>
                <a:latin typeface="Arial"/>
                <a:cs typeface="Arial"/>
              </a:rPr>
              <a:t/>
            </a:r>
            <a:br>
              <a:rPr lang="de-DE" sz="1600" b="1" spc="-5" dirty="0">
                <a:solidFill>
                  <a:srgbClr val="003358"/>
                </a:solidFill>
                <a:latin typeface="Arial"/>
                <a:cs typeface="Arial"/>
              </a:rPr>
            </a:br>
            <a:r>
              <a:rPr lang="de-DE" sz="1600" dirty="0" smtClean="0">
                <a:solidFill>
                  <a:srgbClr val="003358"/>
                </a:solidFill>
                <a:latin typeface="Arial" panose="020B0604020202020204" pitchFamily="34" charset="0"/>
                <a:cs typeface="Arial" panose="020B0604020202020204" pitchFamily="34" charset="0"/>
              </a:rPr>
              <a:t>Das </a:t>
            </a:r>
            <a:r>
              <a:rPr lang="de-DE" sz="1600" dirty="0" err="1" smtClean="0">
                <a:solidFill>
                  <a:srgbClr val="003358"/>
                </a:solidFill>
                <a:latin typeface="Arial" panose="020B0604020202020204" pitchFamily="34" charset="0"/>
                <a:cs typeface="Arial" panose="020B0604020202020204" pitchFamily="34" charset="0"/>
              </a:rPr>
              <a:t>reatur</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cor</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aut</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eatius</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nonectem</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ressit</a:t>
            </a:r>
            <a:r>
              <a:rPr lang="de-DE" sz="1600" dirty="0" smtClean="0">
                <a:solidFill>
                  <a:srgbClr val="003358"/>
                </a:solidFill>
                <a:latin typeface="Arial" panose="020B0604020202020204" pitchFamily="34" charset="0"/>
                <a:cs typeface="Arial" panose="020B0604020202020204" pitchFamily="34" charset="0"/>
              </a:rPr>
              <a:t> quo </a:t>
            </a:r>
            <a:r>
              <a:rPr lang="de-DE" sz="1600" dirty="0" err="1" smtClean="0">
                <a:solidFill>
                  <a:srgbClr val="003358"/>
                </a:solidFill>
                <a:latin typeface="Arial" panose="020B0604020202020204" pitchFamily="34" charset="0"/>
                <a:cs typeface="Arial" panose="020B0604020202020204" pitchFamily="34" charset="0"/>
              </a:rPr>
              <a:t>bla</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parciam</a:t>
            </a:r>
            <a:r>
              <a:rPr lang="de-DE" sz="1600" dirty="0" smtClean="0">
                <a:solidFill>
                  <a:srgbClr val="003358"/>
                </a:solidFill>
                <a:latin typeface="Arial" panose="020B0604020202020204" pitchFamily="34" charset="0"/>
                <a:cs typeface="Arial" panose="020B0604020202020204" pitchFamily="34" charset="0"/>
              </a:rPr>
              <a:t> es ne </a:t>
            </a:r>
            <a:r>
              <a:rPr lang="de-DE" sz="1600" dirty="0" err="1" smtClean="0">
                <a:solidFill>
                  <a:srgbClr val="003358"/>
                </a:solidFill>
                <a:latin typeface="Arial" panose="020B0604020202020204" pitchFamily="34" charset="0"/>
                <a:cs typeface="Arial" panose="020B0604020202020204" pitchFamily="34" charset="0"/>
              </a:rPr>
              <a:t>peritaquae</a:t>
            </a:r>
            <a:r>
              <a:rPr lang="de-DE" sz="1600" dirty="0" smtClean="0">
                <a:solidFill>
                  <a:srgbClr val="003358"/>
                </a:solidFill>
                <a:latin typeface="Arial" panose="020B0604020202020204" pitchFamily="34" charset="0"/>
                <a:cs typeface="Arial" panose="020B0604020202020204" pitchFamily="34" charset="0"/>
              </a:rPr>
              <a:t> quas </a:t>
            </a:r>
            <a:r>
              <a:rPr lang="de-DE" sz="1600" dirty="0" err="1" smtClean="0">
                <a:solidFill>
                  <a:srgbClr val="003358"/>
                </a:solidFill>
                <a:latin typeface="Arial" panose="020B0604020202020204" pitchFamily="34" charset="0"/>
                <a:cs typeface="Arial" panose="020B0604020202020204" pitchFamily="34" charset="0"/>
              </a:rPr>
              <a:t>niminctet</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offic</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temporum</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sojpi</a:t>
            </a:r>
            <a:r>
              <a:rPr lang="de-DE" sz="1600" dirty="0" smtClean="0">
                <a:solidFill>
                  <a:srgbClr val="003358"/>
                </a:solidFill>
                <a:latin typeface="Arial" panose="020B0604020202020204" pitchFamily="34" charset="0"/>
                <a:cs typeface="Arial" panose="020B0604020202020204" pitchFamily="34" charset="0"/>
              </a:rPr>
              <a:t>. </a:t>
            </a:r>
            <a:r>
              <a:rPr lang="de-DE" sz="1600" spc="-5" dirty="0" smtClean="0">
                <a:solidFill>
                  <a:srgbClr val="003358"/>
                </a:solidFill>
                <a:latin typeface="Arial"/>
                <a:cs typeface="Arial"/>
              </a:rPr>
              <a:t>Das </a:t>
            </a:r>
            <a:r>
              <a:rPr lang="de-DE" sz="1600" spc="-20" dirty="0" err="1" smtClean="0">
                <a:solidFill>
                  <a:srgbClr val="003358"/>
                </a:solidFill>
                <a:latin typeface="Arial"/>
                <a:cs typeface="Arial"/>
              </a:rPr>
              <a:t>reatur</a:t>
            </a:r>
            <a:r>
              <a:rPr lang="de-DE" sz="1600" spc="-20" dirty="0" smtClean="0">
                <a:solidFill>
                  <a:srgbClr val="003358"/>
                </a:solidFill>
                <a:latin typeface="Arial"/>
                <a:cs typeface="Arial"/>
              </a:rPr>
              <a:t>, </a:t>
            </a:r>
            <a:r>
              <a:rPr lang="de-DE" sz="1600" dirty="0" err="1" smtClean="0">
                <a:solidFill>
                  <a:srgbClr val="003358"/>
                </a:solidFill>
                <a:latin typeface="Arial"/>
                <a:cs typeface="Arial"/>
              </a:rPr>
              <a:t>cor</a:t>
            </a:r>
            <a:r>
              <a:rPr lang="de-DE" sz="1600" dirty="0" smtClean="0">
                <a:solidFill>
                  <a:srgbClr val="003358"/>
                </a:solidFill>
                <a:latin typeface="Arial"/>
                <a:cs typeface="Arial"/>
              </a:rPr>
              <a:t> </a:t>
            </a:r>
            <a:r>
              <a:rPr lang="de-DE" sz="1600" spc="-5" dirty="0" err="1" smtClean="0">
                <a:solidFill>
                  <a:srgbClr val="003358"/>
                </a:solidFill>
                <a:latin typeface="Arial"/>
                <a:cs typeface="Arial"/>
              </a:rPr>
              <a:t>aut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eatius</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nonectem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ressit</a:t>
            </a:r>
            <a:r>
              <a:rPr lang="de-DE" sz="1600" spc="-5" dirty="0" smtClean="0">
                <a:solidFill>
                  <a:srgbClr val="003358"/>
                </a:solidFill>
                <a:latin typeface="Arial"/>
                <a:cs typeface="Arial"/>
              </a:rPr>
              <a:t> quo </a:t>
            </a:r>
            <a:r>
              <a:rPr lang="de-DE" sz="1600" spc="-5" dirty="0" err="1" smtClean="0">
                <a:solidFill>
                  <a:srgbClr val="003358"/>
                </a:solidFill>
                <a:latin typeface="Arial"/>
                <a:cs typeface="Arial"/>
              </a:rPr>
              <a:t>bla</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parciam</a:t>
            </a:r>
            <a:r>
              <a:rPr lang="de-DE" sz="1600" spc="-5" dirty="0" smtClean="0">
                <a:solidFill>
                  <a:srgbClr val="003358"/>
                </a:solidFill>
                <a:latin typeface="Arial"/>
                <a:cs typeface="Arial"/>
              </a:rPr>
              <a:t> es ne </a:t>
            </a:r>
            <a:r>
              <a:rPr lang="de-DE" sz="1600" spc="-5" dirty="0" err="1" smtClean="0">
                <a:solidFill>
                  <a:srgbClr val="003358"/>
                </a:solidFill>
                <a:latin typeface="Arial"/>
                <a:cs typeface="Arial"/>
              </a:rPr>
              <a:t>peritaquae</a:t>
            </a:r>
            <a:r>
              <a:rPr lang="de-DE" sz="1600" spc="-5" dirty="0" smtClean="0">
                <a:solidFill>
                  <a:srgbClr val="003358"/>
                </a:solidFill>
                <a:latin typeface="Arial"/>
                <a:cs typeface="Arial"/>
              </a:rPr>
              <a:t> quas </a:t>
            </a:r>
            <a:r>
              <a:rPr lang="de-DE" sz="1600" spc="-5" dirty="0" err="1" smtClean="0">
                <a:solidFill>
                  <a:srgbClr val="003358"/>
                </a:solidFill>
                <a:latin typeface="Arial"/>
                <a:cs typeface="Arial"/>
              </a:rPr>
              <a:t>niminctet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offic</a:t>
            </a:r>
            <a:r>
              <a:rPr lang="de-DE" sz="1600" spc="-5" dirty="0" smtClean="0">
                <a:solidFill>
                  <a:srgbClr val="003358"/>
                </a:solidFill>
                <a:latin typeface="Arial"/>
                <a:cs typeface="Arial"/>
              </a:rPr>
              <a:t> </a:t>
            </a:r>
            <a:r>
              <a:rPr lang="de-DE" sz="1600" dirty="0" err="1" smtClean="0">
                <a:solidFill>
                  <a:srgbClr val="003358"/>
                </a:solidFill>
                <a:latin typeface="Arial"/>
                <a:cs typeface="Arial"/>
              </a:rPr>
              <a:t>temporum</a:t>
            </a:r>
            <a:r>
              <a:rPr lang="de-DE" sz="1600" dirty="0" smtClean="0">
                <a:solidFill>
                  <a:srgbClr val="003358"/>
                </a:solidFill>
                <a:latin typeface="Arial"/>
                <a:cs typeface="Arial"/>
              </a:rPr>
              <a:t>  </a:t>
            </a:r>
            <a:r>
              <a:rPr lang="de-DE" sz="1600" dirty="0" err="1" smtClean="0">
                <a:solidFill>
                  <a:srgbClr val="003358"/>
                </a:solidFill>
                <a:latin typeface="Arial"/>
                <a:cs typeface="Arial"/>
              </a:rPr>
              <a:t>sa</a:t>
            </a:r>
            <a:r>
              <a:rPr lang="de-DE" sz="1600" dirty="0" smtClean="0">
                <a:solidFill>
                  <a:srgbClr val="003358"/>
                </a:solidFill>
                <a:latin typeface="Arial"/>
                <a:cs typeface="Arial"/>
              </a:rPr>
              <a:t> </a:t>
            </a:r>
            <a:r>
              <a:rPr lang="de-DE" sz="1600" dirty="0" err="1" smtClean="0">
                <a:solidFill>
                  <a:srgbClr val="003358"/>
                </a:solidFill>
                <a:latin typeface="Arial"/>
                <a:cs typeface="Arial"/>
              </a:rPr>
              <a:t>siminciet</a:t>
            </a:r>
            <a:r>
              <a:rPr lang="de-DE" sz="1600" dirty="0" smtClean="0">
                <a:solidFill>
                  <a:srgbClr val="003358"/>
                </a:solidFill>
                <a:latin typeface="Arial"/>
                <a:cs typeface="Arial"/>
              </a:rPr>
              <a:t> </a:t>
            </a:r>
            <a:r>
              <a:rPr lang="de-DE" sz="1600" spc="-5" dirty="0" err="1" smtClean="0">
                <a:solidFill>
                  <a:srgbClr val="003358"/>
                </a:solidFill>
                <a:latin typeface="Arial"/>
                <a:cs typeface="Arial"/>
              </a:rPr>
              <a:t>que</a:t>
            </a:r>
            <a:r>
              <a:rPr lang="de-DE" sz="1600" spc="-5" dirty="0" smtClean="0">
                <a:solidFill>
                  <a:srgbClr val="003358"/>
                </a:solidFill>
                <a:latin typeface="Arial"/>
                <a:cs typeface="Arial"/>
              </a:rPr>
              <a:t> </a:t>
            </a:r>
            <a:r>
              <a:rPr lang="de-DE" sz="1600" dirty="0" err="1" smtClean="0">
                <a:solidFill>
                  <a:srgbClr val="003358"/>
                </a:solidFill>
                <a:latin typeface="Arial"/>
                <a:cs typeface="Arial"/>
              </a:rPr>
              <a:t>volor</a:t>
            </a:r>
            <a:r>
              <a:rPr lang="de-DE" sz="1600" dirty="0" smtClean="0">
                <a:solidFill>
                  <a:srgbClr val="003358"/>
                </a:solidFill>
                <a:latin typeface="Arial"/>
                <a:cs typeface="Arial"/>
              </a:rPr>
              <a:t> </a:t>
            </a:r>
            <a:r>
              <a:rPr lang="de-DE" sz="1600" spc="-5" dirty="0" err="1" smtClean="0">
                <a:solidFill>
                  <a:srgbClr val="003358"/>
                </a:solidFill>
                <a:latin typeface="Arial"/>
                <a:cs typeface="Arial"/>
              </a:rPr>
              <a:t>mos</a:t>
            </a:r>
            <a:r>
              <a:rPr lang="de-DE" sz="1600" spc="-5" dirty="0" smtClean="0">
                <a:solidFill>
                  <a:srgbClr val="003358"/>
                </a:solidFill>
                <a:latin typeface="Arial"/>
                <a:cs typeface="Arial"/>
              </a:rPr>
              <a:t> et </a:t>
            </a:r>
            <a:r>
              <a:rPr lang="de-DE" sz="1600" spc="-5" dirty="0" err="1" smtClean="0">
                <a:solidFill>
                  <a:srgbClr val="003358"/>
                </a:solidFill>
                <a:latin typeface="Arial"/>
                <a:cs typeface="Arial"/>
              </a:rPr>
              <a:t>andae</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qui</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quaspeum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alitint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omnis</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eum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rest</a:t>
            </a:r>
            <a:r>
              <a:rPr lang="de-DE" sz="1600" spc="-5" dirty="0" smtClean="0">
                <a:solidFill>
                  <a:srgbClr val="003358"/>
                </a:solidFill>
                <a:latin typeface="Arial"/>
                <a:cs typeface="Arial"/>
              </a:rPr>
              <a:t> </a:t>
            </a:r>
            <a:r>
              <a:rPr lang="de-DE" sz="1600" dirty="0" err="1" smtClean="0">
                <a:solidFill>
                  <a:srgbClr val="003358"/>
                </a:solidFill>
                <a:latin typeface="Arial"/>
                <a:cs typeface="Arial"/>
              </a:rPr>
              <a:t>fuga</a:t>
            </a:r>
            <a:r>
              <a:rPr lang="de-DE" sz="1600" dirty="0" smtClean="0">
                <a:solidFill>
                  <a:srgbClr val="003358"/>
                </a:solidFill>
                <a:latin typeface="Arial"/>
                <a:cs typeface="Arial"/>
              </a:rPr>
              <a:t> </a:t>
            </a:r>
            <a:r>
              <a:rPr lang="de-DE" sz="1600" spc="-5" dirty="0" smtClean="0">
                <a:solidFill>
                  <a:srgbClr val="003358"/>
                </a:solidFill>
                <a:latin typeface="Arial"/>
                <a:cs typeface="Arial"/>
              </a:rPr>
              <a:t>Mustertext.</a:t>
            </a:r>
            <a:r>
              <a:rPr lang="de-DE" sz="1600" b="1" spc="-5" dirty="0" smtClean="0">
                <a:solidFill>
                  <a:srgbClr val="003358"/>
                </a:solidFill>
                <a:latin typeface="Arial"/>
                <a:cs typeface="Arial"/>
              </a:rPr>
              <a:t> </a:t>
            </a:r>
            <a:br>
              <a:rPr lang="de-DE" sz="1600" b="1" spc="-5" dirty="0" smtClean="0">
                <a:solidFill>
                  <a:srgbClr val="003358"/>
                </a:solidFill>
                <a:latin typeface="Arial"/>
                <a:cs typeface="Arial"/>
              </a:rPr>
            </a:br>
            <a:endParaRPr lang="de-DE" sz="1600" b="1" spc="-5"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234841"/>
            <a:ext cx="8226000" cy="51858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37185800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Spalter 2 Bilder +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2" name="Textplatzhalter 19">
            <a:extLst>
              <a:ext uri="{FF2B5EF4-FFF2-40B4-BE49-F238E27FC236}">
                <a16:creationId xmlns:a16="http://schemas.microsoft.com/office/drawing/2014/main" id="{B7343536-34A5-574C-AF95-B76F3CF55AA9}"/>
              </a:ext>
            </a:extLst>
          </p:cNvPr>
          <p:cNvSpPr>
            <a:spLocks noGrp="1"/>
          </p:cNvSpPr>
          <p:nvPr>
            <p:ph type="body" sz="quarter" idx="13" hasCustomPrompt="1"/>
          </p:nvPr>
        </p:nvSpPr>
        <p:spPr>
          <a:xfrm>
            <a:off x="6125275" y="1635125"/>
            <a:ext cx="2555429" cy="2243138"/>
          </a:xfrm>
          <a:prstGeom prst="rect">
            <a:avLst/>
          </a:prstGeom>
        </p:spPr>
        <p:txBody>
          <a:bodyPr lIns="0" tIns="0" rIns="0" bIns="0"/>
          <a:lstStyle>
            <a:lvl1pPr marL="0" marR="0" indent="0" algn="l" defTabSz="685800" rtl="0" eaLnBrk="1" fontAlgn="auto" latinLnBrk="0" hangingPunct="1">
              <a:lnSpc>
                <a:spcPts val="2300"/>
              </a:lnSpc>
              <a:spcBef>
                <a:spcPts val="480"/>
              </a:spcBef>
              <a:spcAft>
                <a:spcPts val="0"/>
              </a:spcAft>
              <a:buClrTx/>
              <a:buSzTx/>
              <a:buFontTx/>
              <a:buNone/>
              <a:tabLst/>
              <a:defRPr sz="1600" b="0">
                <a:solidFill>
                  <a:srgbClr val="003359"/>
                </a:solidFill>
                <a:latin typeface="Arial" panose="020B0604020202020204" pitchFamily="34" charset="0"/>
                <a:cs typeface="Arial" panose="020B0604020202020204" pitchFamily="34" charset="0"/>
              </a:defRPr>
            </a:lvl1pPr>
          </a:lstStyle>
          <a:p>
            <a:pPr marL="12700" marR="0" lvl="0" indent="0" algn="l" defTabSz="685800" rtl="0" eaLnBrk="1" fontAlgn="auto" latinLnBrk="0" hangingPunct="1">
              <a:lnSpc>
                <a:spcPts val="2300"/>
              </a:lnSpc>
              <a:spcBef>
                <a:spcPts val="480"/>
              </a:spcBef>
              <a:spcAft>
                <a:spcPts val="0"/>
              </a:spcAft>
              <a:buClrTx/>
              <a:buSzTx/>
              <a:buFontTx/>
              <a:buNone/>
              <a:tabLst/>
              <a:defRPr/>
            </a:pP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endParaRPr lang="de-DE" sz="1600" b="1" spc="-5" dirty="0">
              <a:solidFill>
                <a:srgbClr val="003358"/>
              </a:solidFill>
              <a:latin typeface="Arial"/>
              <a:cs typeface="Arial"/>
            </a:endParaRPr>
          </a:p>
        </p:txBody>
      </p:sp>
      <p:sp>
        <p:nvSpPr>
          <p:cNvPr id="18" name="Textplatzhalter 9">
            <a:extLst>
              <a:ext uri="{FF2B5EF4-FFF2-40B4-BE49-F238E27FC236}">
                <a16:creationId xmlns:a16="http://schemas.microsoft.com/office/drawing/2014/main" id="{1213877C-410E-2F4E-9E98-196ED7BE56CF}"/>
              </a:ext>
            </a:extLst>
          </p:cNvPr>
          <p:cNvSpPr>
            <a:spLocks noGrp="1"/>
          </p:cNvSpPr>
          <p:nvPr>
            <p:ph type="body" sz="quarter" idx="16" hasCustomPrompt="1"/>
          </p:nvPr>
        </p:nvSpPr>
        <p:spPr>
          <a:xfrm>
            <a:off x="453600" y="234841"/>
            <a:ext cx="8204398" cy="504156"/>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9" name="Textplatzhalter 27">
            <a:extLst>
              <a:ext uri="{FF2B5EF4-FFF2-40B4-BE49-F238E27FC236}">
                <a16:creationId xmlns:a16="http://schemas.microsoft.com/office/drawing/2014/main" id="{8A180610-C48A-CF45-ACC6-693F215C4A75}"/>
              </a:ext>
            </a:extLst>
          </p:cNvPr>
          <p:cNvSpPr>
            <a:spLocks noGrp="1"/>
          </p:cNvSpPr>
          <p:nvPr>
            <p:ph type="body" sz="quarter" idx="17" hasCustomPrompt="1"/>
          </p:nvPr>
        </p:nvSpPr>
        <p:spPr>
          <a:xfrm>
            <a:off x="468312" y="753428"/>
            <a:ext cx="8226000" cy="671512"/>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20" name="Bildplatzhalter 13">
            <a:extLst>
              <a:ext uri="{FF2B5EF4-FFF2-40B4-BE49-F238E27FC236}">
                <a16:creationId xmlns:a16="http://schemas.microsoft.com/office/drawing/2014/main" id="{271E766E-F35D-5140-827C-75A8328C901F}"/>
              </a:ext>
            </a:extLst>
          </p:cNvPr>
          <p:cNvSpPr>
            <a:spLocks noGrp="1"/>
          </p:cNvSpPr>
          <p:nvPr>
            <p:ph type="pic" sz="quarter" idx="14" hasCustomPrompt="1"/>
          </p:nvPr>
        </p:nvSpPr>
        <p:spPr>
          <a:xfrm>
            <a:off x="476405" y="1635125"/>
            <a:ext cx="2530475" cy="2243138"/>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21" name="Bildplatzhalter 13">
            <a:extLst>
              <a:ext uri="{FF2B5EF4-FFF2-40B4-BE49-F238E27FC236}">
                <a16:creationId xmlns:a16="http://schemas.microsoft.com/office/drawing/2014/main" id="{13FB1EE5-195E-F44F-8678-CA8BE1B5F6CB}"/>
              </a:ext>
            </a:extLst>
          </p:cNvPr>
          <p:cNvSpPr>
            <a:spLocks noGrp="1"/>
          </p:cNvSpPr>
          <p:nvPr>
            <p:ph type="pic" sz="quarter" idx="15" hasCustomPrompt="1"/>
          </p:nvPr>
        </p:nvSpPr>
        <p:spPr>
          <a:xfrm>
            <a:off x="3300841" y="1635125"/>
            <a:ext cx="2530475" cy="2243138"/>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3" name="Fußzeilenplatzhalter 2">
            <a:extLst>
              <a:ext uri="{FF2B5EF4-FFF2-40B4-BE49-F238E27FC236}">
                <a16:creationId xmlns:a16="http://schemas.microsoft.com/office/drawing/2014/main" id="{CAA27EF5-6E1D-7C40-8468-13C32F9EB131}"/>
              </a:ext>
            </a:extLst>
          </p:cNvPr>
          <p:cNvSpPr>
            <a:spLocks noGrp="1"/>
          </p:cNvSpPr>
          <p:nvPr>
            <p:ph type="ftr" sz="quarter" idx="18"/>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36542255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Spalter Aufzählung + Bild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1801" y="1635125"/>
            <a:ext cx="5448300" cy="2435225"/>
          </a:xfrm>
          <a:prstGeom prst="rect">
            <a:avLst/>
          </a:prstGeom>
        </p:spPr>
        <p:txBody>
          <a:bodyPr wrap="square" lIns="0" tIns="0" rIns="0" bIns="0" anchor="t" anchorCtr="0"/>
          <a:lstStyle>
            <a:lvl1pPr marL="298450" indent="-285750">
              <a:lnSpc>
                <a:spcPct val="100000"/>
              </a:lnSpc>
              <a:spcBef>
                <a:spcPts val="1180"/>
              </a:spcBef>
              <a:buClr>
                <a:srgbClr val="FF7900"/>
              </a:buClr>
              <a:buFont typeface="Wingdings" panose="05000000000000000000" pitchFamily="2" charset="2"/>
              <a:buChar char="§"/>
              <a:tabLst>
                <a:tab pos="241300" algn="l"/>
              </a:tabLst>
              <a:defRPr sz="1600">
                <a:solidFill>
                  <a:srgbClr val="003359"/>
                </a:solidFill>
              </a:defRPr>
            </a:lvl1pPr>
            <a:lvl2pPr marL="228600" indent="0">
              <a:lnSpc>
                <a:spcPct val="100000"/>
              </a:lnSpc>
              <a:spcBef>
                <a:spcPts val="1080"/>
              </a:spcBef>
              <a:buFontTx/>
              <a:buNone/>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30</a:t>
            </a:r>
            <a:endParaRPr lang="de-DE" sz="1600" dirty="0">
              <a:latin typeface="Arial"/>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234841"/>
            <a:ext cx="8226000" cy="504156"/>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4" name="Textplatzhalter 27">
            <a:extLst>
              <a:ext uri="{FF2B5EF4-FFF2-40B4-BE49-F238E27FC236}">
                <a16:creationId xmlns:a16="http://schemas.microsoft.com/office/drawing/2014/main" id="{09572D61-21C7-E94F-915B-84CB1F75CA37}"/>
              </a:ext>
            </a:extLst>
          </p:cNvPr>
          <p:cNvSpPr>
            <a:spLocks noGrp="1"/>
          </p:cNvSpPr>
          <p:nvPr>
            <p:ph type="body" sz="quarter" idx="17" hasCustomPrompt="1"/>
          </p:nvPr>
        </p:nvSpPr>
        <p:spPr>
          <a:xfrm>
            <a:off x="468312" y="753428"/>
            <a:ext cx="8226000" cy="671512"/>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5" name="Bildplatzhalter 4">
            <a:extLst>
              <a:ext uri="{FF2B5EF4-FFF2-40B4-BE49-F238E27FC236}">
                <a16:creationId xmlns:a16="http://schemas.microsoft.com/office/drawing/2014/main" id="{A6879E1F-2F5C-4443-A660-B511066B911E}"/>
              </a:ext>
            </a:extLst>
          </p:cNvPr>
          <p:cNvSpPr>
            <a:spLocks noGrp="1"/>
          </p:cNvSpPr>
          <p:nvPr>
            <p:ph type="pic" sz="quarter" idx="18" hasCustomPrompt="1"/>
          </p:nvPr>
        </p:nvSpPr>
        <p:spPr>
          <a:xfrm>
            <a:off x="6045200" y="1635125"/>
            <a:ext cx="2641600" cy="2435225"/>
          </a:xfrm>
          <a:prstGeom prst="rect">
            <a:avLst/>
          </a:prstGeom>
          <a:blipFill>
            <a:blip r:embed="rId2"/>
            <a:stretch>
              <a:fillRect/>
            </a:stretch>
          </a:blipFill>
        </p:spPr>
        <p:txBody>
          <a:bodyPr/>
          <a:lstStyle>
            <a:lvl1pPr marL="0" indent="0">
              <a:buNone/>
              <a:defRPr sz="1900">
                <a:solidFill>
                  <a:schemeClr val="bg1"/>
                </a:solidFill>
              </a:defRPr>
            </a:lvl1pPr>
          </a:lstStyle>
          <a:p>
            <a:r>
              <a:rPr lang="de-DE" dirty="0"/>
              <a:t>Bild durch Klicken auf Symbol in Bildmitte hinzufügen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8268199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Spalter nur Aufzählung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1800" y="1635125"/>
            <a:ext cx="8262511" cy="2435225"/>
          </a:xfrm>
          <a:prstGeom prst="rect">
            <a:avLst/>
          </a:prstGeom>
        </p:spPr>
        <p:txBody>
          <a:bodyPr wrap="square" lIns="0" tIns="0" rIns="0" bIns="0" anchor="t" anchorCtr="0"/>
          <a:lstStyle>
            <a:lvl1pPr marL="241300" indent="-228600">
              <a:lnSpc>
                <a:spcPct val="100000"/>
              </a:lnSpc>
              <a:spcBef>
                <a:spcPts val="1180"/>
              </a:spcBef>
              <a:buClr>
                <a:srgbClr val="FF7900"/>
              </a:buClr>
              <a:buFont typeface="Wingdings" panose="05000000000000000000" pitchFamily="2" charset="2"/>
              <a:buAutoNum type="arabicPeriod"/>
              <a:tabLst>
                <a:tab pos="241300" algn="l"/>
              </a:tabLst>
              <a:defRPr sz="1600">
                <a:solidFill>
                  <a:srgbClr val="003359"/>
                </a:solidFill>
              </a:defRPr>
            </a:lvl1pPr>
            <a:lvl2pPr marL="417830" marR="0" indent="-189230" algn="l" defTabSz="685800" rtl="0" eaLnBrk="1" fontAlgn="auto" latinLnBrk="0" hangingPunct="1">
              <a:lnSpc>
                <a:spcPct val="100000"/>
              </a:lnSpc>
              <a:spcBef>
                <a:spcPts val="1080"/>
              </a:spcBef>
              <a:spcAft>
                <a:spcPts val="0"/>
              </a:spcAft>
              <a:buClrTx/>
              <a:buSzTx/>
              <a:buFontTx/>
              <a:buChar char="•"/>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a:t>
            </a:r>
            <a:r>
              <a:rPr lang="de-DE" sz="1600" spc="-5" dirty="0" err="1" smtClean="0">
                <a:solidFill>
                  <a:srgbClr val="003358"/>
                </a:solidFill>
                <a:latin typeface="Arial"/>
                <a:cs typeface="Arial"/>
              </a:rPr>
              <a:t>Lorem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ipsum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dolor</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sit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smtClean="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a:solidFill>
                <a:srgbClr val="003358"/>
              </a:solidFill>
              <a:latin typeface="Arial"/>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r>
              <a:rPr lang="de-DE" sz="1600" dirty="0">
                <a:solidFill>
                  <a:srgbClr val="003358"/>
                </a:solidFill>
                <a:latin typeface="Arial"/>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234841"/>
            <a:ext cx="8226000" cy="504156"/>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4" name="Textplatzhalter 27">
            <a:extLst>
              <a:ext uri="{FF2B5EF4-FFF2-40B4-BE49-F238E27FC236}">
                <a16:creationId xmlns:a16="http://schemas.microsoft.com/office/drawing/2014/main" id="{09572D61-21C7-E94F-915B-84CB1F75CA37}"/>
              </a:ext>
            </a:extLst>
          </p:cNvPr>
          <p:cNvSpPr>
            <a:spLocks noGrp="1"/>
          </p:cNvSpPr>
          <p:nvPr>
            <p:ph type="body" sz="quarter" idx="17" hasCustomPrompt="1"/>
          </p:nvPr>
        </p:nvSpPr>
        <p:spPr>
          <a:xfrm>
            <a:off x="468312" y="753428"/>
            <a:ext cx="8226000" cy="671512"/>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18215485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Überschrift + 1-Spalter nur Aufzählung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4673350"/>
            <a:ext cx="661260" cy="273844"/>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8678" y="972000"/>
            <a:ext cx="8262511" cy="3137161"/>
          </a:xfrm>
          <a:prstGeom prst="rect">
            <a:avLst/>
          </a:prstGeom>
        </p:spPr>
        <p:txBody>
          <a:bodyPr wrap="square" lIns="0" tIns="0" rIns="0" bIns="0" anchor="t" anchorCtr="0"/>
          <a:lstStyle>
            <a:lvl1pPr marL="241300" indent="-228600">
              <a:lnSpc>
                <a:spcPct val="100000"/>
              </a:lnSpc>
              <a:spcBef>
                <a:spcPts val="1180"/>
              </a:spcBef>
              <a:buClr>
                <a:srgbClr val="FF7900"/>
              </a:buClr>
              <a:buFont typeface="Wingdings" panose="05000000000000000000" pitchFamily="2" charset="2"/>
              <a:buAutoNum type="arabicPeriod"/>
              <a:tabLst>
                <a:tab pos="241300" algn="l"/>
              </a:tabLst>
              <a:defRPr sz="1600">
                <a:solidFill>
                  <a:srgbClr val="003359"/>
                </a:solidFill>
              </a:defRPr>
            </a:lvl1pPr>
            <a:lvl2pPr marL="228600" marR="0" indent="0" algn="l" defTabSz="685800" rtl="0" eaLnBrk="1" fontAlgn="auto" latinLnBrk="0" hangingPunct="1">
              <a:lnSpc>
                <a:spcPct val="100000"/>
              </a:lnSpc>
              <a:spcBef>
                <a:spcPts val="1080"/>
              </a:spcBef>
              <a:spcAft>
                <a:spcPts val="0"/>
              </a:spcAft>
              <a:buClrTx/>
              <a:buSzTx/>
              <a:buFontTx/>
              <a:buNone/>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a:t>
            </a:r>
            <a:r>
              <a:rPr lang="de-DE" sz="1600" spc="-5" dirty="0" err="1" smtClean="0">
                <a:solidFill>
                  <a:srgbClr val="003358"/>
                </a:solidFill>
                <a:latin typeface="Arial"/>
                <a:cs typeface="Arial"/>
              </a:rPr>
              <a:t>Lorem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ipsum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dolor</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sit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smtClean="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a:solidFill>
                <a:srgbClr val="003358"/>
              </a:solidFill>
              <a:latin typeface="Arial"/>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r>
              <a:rPr lang="de-DE" sz="1600" dirty="0">
                <a:solidFill>
                  <a:srgbClr val="003358"/>
                </a:solidFill>
                <a:latin typeface="Arial"/>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241300" indent="-228600">
              <a:lnSpc>
                <a:spcPct val="100000"/>
              </a:lnSpc>
              <a:spcBef>
                <a:spcPts val="1180"/>
              </a:spcBef>
              <a:buClr>
                <a:srgbClr val="FF7900"/>
              </a:buClr>
              <a:buAutoNum type="arabicPeriod"/>
              <a:tabLst>
                <a:tab pos="241300"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1.</a:t>
            </a:r>
            <a:r>
              <a:rPr lang="de-DE" sz="1600" spc="-45" dirty="0" smtClean="0">
                <a:solidFill>
                  <a:srgbClr val="003358"/>
                </a:solidFill>
                <a:latin typeface="Arial"/>
                <a:cs typeface="Arial"/>
              </a:rPr>
              <a:t> </a:t>
            </a:r>
            <a:r>
              <a:rPr lang="de-DE" sz="1600" dirty="0" smtClean="0">
                <a:solidFill>
                  <a:srgbClr val="003358"/>
                </a:solidFill>
                <a:latin typeface="Arial"/>
                <a:cs typeface="Arial"/>
              </a:rPr>
              <a:t>Kategorie, Arial 16, ZAB 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mn-lt"/>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endParaRPr lang="de-DE" sz="1600" spc="-5" dirty="0" smtClean="0">
              <a:solidFill>
                <a:srgbClr val="003358"/>
              </a:solidFill>
              <a:latin typeface="+mn-lt"/>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234841"/>
            <a:ext cx="8226000" cy="504156"/>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4679757"/>
            <a:ext cx="5430005" cy="274637"/>
          </a:xfrm>
        </p:spPr>
        <p:txBody>
          <a:bodyPr/>
          <a:lstStyle/>
          <a:p>
            <a:r>
              <a:rPr lang="de-DE" dirty="0"/>
              <a:t>Fußzeile</a:t>
            </a:r>
          </a:p>
        </p:txBody>
      </p:sp>
    </p:spTree>
    <p:extLst>
      <p:ext uri="{BB962C8B-B14F-4D97-AF65-F5344CB8AC3E}">
        <p14:creationId xmlns:p14="http://schemas.microsoft.com/office/powerpoint/2010/main" val="40564965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8000" y="4673350"/>
            <a:ext cx="661260" cy="273844"/>
          </a:xfrm>
          <a:prstGeom prst="rect">
            <a:avLst/>
          </a:prstGeom>
        </p:spPr>
        <p:txBody>
          <a:bodyPr vert="horz" lIns="0" tIns="45720" rIns="91440" bIns="45720" rtlCol="0" anchor="ctr"/>
          <a:lstStyle>
            <a:lvl1pPr algn="l">
              <a:defRPr sz="1000">
                <a:solidFill>
                  <a:schemeClr val="accent3"/>
                </a:solidFill>
                <a:latin typeface="Arial" panose="020B0604020202020204" pitchFamily="34" charset="0"/>
                <a:cs typeface="Arial" panose="020B0604020202020204" pitchFamily="34" charset="0"/>
              </a:defRPr>
            </a:lvl1pPr>
          </a:lstStyle>
          <a:p>
            <a:fld id="{C8083FA9-7C11-B04D-BE6F-500EF6F49D2A}" type="slidenum">
              <a:rPr lang="de-DE" smtClean="0"/>
              <a:pPr/>
              <a:t>‹Nr.›</a:t>
            </a:fld>
            <a:endParaRPr lang="de-DE" dirty="0"/>
          </a:p>
        </p:txBody>
      </p:sp>
      <p:sp>
        <p:nvSpPr>
          <p:cNvPr id="10" name="object 7">
            <a:extLst>
              <a:ext uri="{FF2B5EF4-FFF2-40B4-BE49-F238E27FC236}">
                <a16:creationId xmlns:a16="http://schemas.microsoft.com/office/drawing/2014/main" id="{D8115AD6-9C29-514F-B636-3753A40D3444}"/>
              </a:ext>
            </a:extLst>
          </p:cNvPr>
          <p:cNvSpPr/>
          <p:nvPr/>
        </p:nvSpPr>
        <p:spPr>
          <a:xfrm>
            <a:off x="0" y="4516438"/>
            <a:ext cx="9144000" cy="0"/>
          </a:xfrm>
          <a:custGeom>
            <a:avLst/>
            <a:gdLst/>
            <a:ahLst/>
            <a:cxnLst/>
            <a:rect l="l" t="t" r="r" b="b"/>
            <a:pathLst>
              <a:path w="9144000">
                <a:moveTo>
                  <a:pt x="0" y="0"/>
                </a:moveTo>
                <a:lnTo>
                  <a:pt x="9144000" y="0"/>
                </a:lnTo>
              </a:path>
            </a:pathLst>
          </a:custGeom>
          <a:ln w="6350">
            <a:solidFill>
              <a:srgbClr val="007479"/>
            </a:solidFill>
          </a:ln>
        </p:spPr>
        <p:txBody>
          <a:bodyPr wrap="square" lIns="0" tIns="0" rIns="0" bIns="0" rtlCol="0"/>
          <a:lstStyle/>
          <a:p>
            <a:endParaRPr dirty="0"/>
          </a:p>
        </p:txBody>
      </p:sp>
      <p:sp>
        <p:nvSpPr>
          <p:cNvPr id="7" name="object 7">
            <a:extLst>
              <a:ext uri="{FF2B5EF4-FFF2-40B4-BE49-F238E27FC236}">
                <a16:creationId xmlns:a16="http://schemas.microsoft.com/office/drawing/2014/main" id="{6E020307-2C4B-064E-8E6B-916D2997EC36}"/>
              </a:ext>
            </a:extLst>
          </p:cNvPr>
          <p:cNvSpPr/>
          <p:nvPr userDrawn="1"/>
        </p:nvSpPr>
        <p:spPr>
          <a:xfrm>
            <a:off x="0" y="4516438"/>
            <a:ext cx="9144000" cy="0"/>
          </a:xfrm>
          <a:custGeom>
            <a:avLst/>
            <a:gdLst/>
            <a:ahLst/>
            <a:cxnLst/>
            <a:rect l="l" t="t" r="r" b="b"/>
            <a:pathLst>
              <a:path w="9144000">
                <a:moveTo>
                  <a:pt x="0" y="0"/>
                </a:moveTo>
                <a:lnTo>
                  <a:pt x="9144000" y="0"/>
                </a:lnTo>
              </a:path>
            </a:pathLst>
          </a:custGeom>
          <a:ln w="6350">
            <a:solidFill>
              <a:srgbClr val="007479"/>
            </a:solidFill>
          </a:ln>
        </p:spPr>
        <p:txBody>
          <a:bodyPr wrap="square" lIns="0" tIns="0" rIns="0" bIns="0" rtlCol="0"/>
          <a:lstStyle/>
          <a:p>
            <a:endParaRPr dirty="0"/>
          </a:p>
        </p:txBody>
      </p:sp>
      <p:pic>
        <p:nvPicPr>
          <p:cNvPr id="3" name="Grafik 2">
            <a:extLst>
              <a:ext uri="{FF2B5EF4-FFF2-40B4-BE49-F238E27FC236}">
                <a16:creationId xmlns:a16="http://schemas.microsoft.com/office/drawing/2014/main" id="{8B323844-2DE0-6549-BCD6-CBF4B20B7579}"/>
              </a:ext>
            </a:extLst>
          </p:cNvPr>
          <p:cNvPicPr>
            <a:picLocks noChangeAspect="1"/>
          </p:cNvPicPr>
          <p:nvPr userDrawn="1"/>
        </p:nvPicPr>
        <p:blipFill>
          <a:blip r:embed="rId26"/>
          <a:stretch>
            <a:fillRect/>
          </a:stretch>
        </p:blipFill>
        <p:spPr>
          <a:xfrm>
            <a:off x="6782886" y="4601420"/>
            <a:ext cx="2023268" cy="476063"/>
          </a:xfrm>
          <a:prstGeom prst="rect">
            <a:avLst/>
          </a:prstGeom>
        </p:spPr>
      </p:pic>
      <p:sp>
        <p:nvSpPr>
          <p:cNvPr id="4" name="Titelplatzhalter 3">
            <a:extLst>
              <a:ext uri="{FF2B5EF4-FFF2-40B4-BE49-F238E27FC236}">
                <a16:creationId xmlns:a16="http://schemas.microsoft.com/office/drawing/2014/main" id="{7DB557C9-C2CD-C245-82F3-61BC8B4588A2}"/>
              </a:ext>
            </a:extLst>
          </p:cNvPr>
          <p:cNvSpPr>
            <a:spLocks noGrp="1"/>
          </p:cNvSpPr>
          <p:nvPr>
            <p:ph type="title"/>
          </p:nvPr>
        </p:nvSpPr>
        <p:spPr>
          <a:xfrm>
            <a:off x="458112" y="234001"/>
            <a:ext cx="8246975" cy="565200"/>
          </a:xfrm>
          <a:prstGeom prst="rect">
            <a:avLst/>
          </a:prstGeom>
        </p:spPr>
        <p:txBody>
          <a:bodyPr vert="horz" lIns="0" tIns="45720" rIns="0" bIns="45720" rtlCol="0" anchor="t" anchorCtr="0">
            <a:normAutofit/>
          </a:bodyPr>
          <a:lstStyle/>
          <a:p>
            <a:r>
              <a:rPr lang="de-DE" dirty="0"/>
              <a:t>Mastertitelformat bearbeiten</a:t>
            </a:r>
          </a:p>
        </p:txBody>
      </p:sp>
      <p:sp>
        <p:nvSpPr>
          <p:cNvPr id="5" name="Fußzeilenplatzhalter 4">
            <a:extLst>
              <a:ext uri="{FF2B5EF4-FFF2-40B4-BE49-F238E27FC236}">
                <a16:creationId xmlns:a16="http://schemas.microsoft.com/office/drawing/2014/main" id="{03072F4E-5E18-FA48-9E6A-CDD7D217E0D6}"/>
              </a:ext>
            </a:extLst>
          </p:cNvPr>
          <p:cNvSpPr>
            <a:spLocks noGrp="1"/>
          </p:cNvSpPr>
          <p:nvPr>
            <p:ph type="ftr" sz="quarter" idx="3"/>
          </p:nvPr>
        </p:nvSpPr>
        <p:spPr>
          <a:xfrm>
            <a:off x="1158059" y="4679757"/>
            <a:ext cx="5430005" cy="274637"/>
          </a:xfrm>
          <a:prstGeom prst="rect">
            <a:avLst/>
          </a:prstGeom>
        </p:spPr>
        <p:txBody>
          <a:bodyPr vert="horz" lIns="91440" tIns="45720" rIns="91440" bIns="45720" rtlCol="0" anchor="ctr"/>
          <a:lstStyle>
            <a:lvl1pPr algn="l">
              <a:defRPr sz="1000">
                <a:solidFill>
                  <a:schemeClr val="accent3"/>
                </a:solidFill>
              </a:defRPr>
            </a:lvl1pPr>
          </a:lstStyle>
          <a:p>
            <a:r>
              <a:rPr lang="de-DE" dirty="0"/>
              <a:t>Fußzeile</a:t>
            </a:r>
          </a:p>
        </p:txBody>
      </p:sp>
    </p:spTree>
    <p:extLst>
      <p:ext uri="{BB962C8B-B14F-4D97-AF65-F5344CB8AC3E}">
        <p14:creationId xmlns:p14="http://schemas.microsoft.com/office/powerpoint/2010/main" val="1904821046"/>
      </p:ext>
    </p:extLst>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7" r:id="rId4"/>
    <p:sldLayoutId id="2147483678" r:id="rId5"/>
    <p:sldLayoutId id="2147483671" r:id="rId6"/>
    <p:sldLayoutId id="2147483672" r:id="rId7"/>
    <p:sldLayoutId id="2147483679" r:id="rId8"/>
    <p:sldLayoutId id="2147483680" r:id="rId9"/>
    <p:sldLayoutId id="2147483673" r:id="rId10"/>
    <p:sldLayoutId id="2147483674" r:id="rId11"/>
    <p:sldLayoutId id="2147483676"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Lst>
  <p:timing>
    <p:tnLst>
      <p:par>
        <p:cTn id="1" dur="indefinite" restart="never" nodeType="tmRoot"/>
      </p:par>
    </p:tnLst>
  </p:timing>
  <p:hf hdr="0" dt="0"/>
  <p:txStyles>
    <p:titleStyle>
      <a:lvl1pPr algn="l" defTabSz="685800" rtl="0" eaLnBrk="1" latinLnBrk="0" hangingPunct="1">
        <a:lnSpc>
          <a:spcPct val="90000"/>
        </a:lnSpc>
        <a:spcBef>
          <a:spcPct val="0"/>
        </a:spcBef>
        <a:buNone/>
        <a:defRPr sz="3200" b="1" kern="1200">
          <a:solidFill>
            <a:srgbClr val="FF7900"/>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5465" userDrawn="1">
          <p15:clr>
            <a:srgbClr val="F26B43"/>
          </p15:clr>
        </p15:guide>
        <p15:guide id="4" orient="horz" pos="30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video" Target="https://www.youtube.com/embed/66oNv_DJuPc" TargetMode="Externa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xml"/><Relationship Id="rId1" Type="http://schemas.openxmlformats.org/officeDocument/2006/relationships/slideLayout" Target="../slideLayouts/slideLayout21.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hyperlink" Target="https://www.tuilmenau.de/fileadmin/public/intranet/informiert/rechtsgrundlagen/Leitlinien_der_TU_Ilmenau_zum_Umgang_mit_Forschungsdaten.pdf" TargetMode="External"/><Relationship Id="rId2" Type="http://schemas.openxmlformats.org/officeDocument/2006/relationships/hyperlink" Target="http://www.dfg.de/foerderung/antrag_gutachter_gremien/antragstellende/antragstellung/nachnutzung_forschungsdaten/" TargetMode="External"/><Relationship Id="rId1" Type="http://schemas.openxmlformats.org/officeDocument/2006/relationships/slideLayout" Target="../slideLayouts/slideLayout8.xml"/><Relationship Id="rId4" Type="http://schemas.openxmlformats.org/officeDocument/2006/relationships/hyperlink" Target="file:///C:\Users\jere1847\AppData\Local\Temp\KI0320704ENN.en.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dfg.de/download/pdf/foerderung/rechtliche_rahmenbedingungen/gute_wissenschaftliche_praxis/kodex_gwp.pdf" TargetMode="Externa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s://www.tu-ilmenau.de/fileadmin/public/intranet/informiert/rechtsgrundlagen/Leitlinien_der_TU_Ilmenau_zum_Umgang_mit_Forschungsdaten_aktualisiert_2020.pdf" TargetMode="External"/><Relationship Id="rId2" Type="http://schemas.openxmlformats.org/officeDocument/2006/relationships/hyperlink" Target="https://www.tu-ilmenau.de/fileadmin/public/intranet/informiert/rechtsgrundlagen/TU_Ilmenau_Regeln_guter_wiss_Praxis_2020.pdf" TargetMode="Externa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hyperlink" Target="https://book.fosteropenscience.eu/" TargetMode="External"/><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satifyd.dans.knaw.nl/" TargetMode="External"/><Relationship Id="rId2" Type="http://schemas.openxmlformats.org/officeDocument/2006/relationships/hyperlink" Target="https://zenodo.org/record/1065991" TargetMode="Externa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rdmo.forschungsdaten.info" TargetMode="External"/><Relationship Id="rId2" Type="http://schemas.openxmlformats.org/officeDocument/2006/relationships/hyperlink" Target="https://dmponline.dcc.ac.uk/" TargetMode="External"/><Relationship Id="rId1" Type="http://schemas.openxmlformats.org/officeDocument/2006/relationships/slideLayout" Target="../slideLayouts/slideLayout24.xml"/><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hyperlink" Target="https://zenodo.org/record/48171#.WATexnriF40" TargetMode="External"/><Relationship Id="rId7" Type="http://schemas.openxmlformats.org/officeDocument/2006/relationships/hyperlink" Target="https://libereurope.eu/dmpcatalogue/"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www.cms.hu-berlin.de/de/dl/dataman/arbeiten/dmp_erstellen" TargetMode="External"/><Relationship Id="rId5" Type="http://schemas.openxmlformats.org/officeDocument/2006/relationships/hyperlink" Target="https://zenodo.org/record/56107#.WATefXriF40" TargetMode="External"/><Relationship Id="rId4" Type="http://schemas.openxmlformats.org/officeDocument/2006/relationships/hyperlink" Target="https://zenodo.org/record/55791#.WATei3riF40" TargetMode="Externa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4.xml"/><Relationship Id="rId5" Type="http://schemas.openxmlformats.org/officeDocument/2006/relationships/image" Target="../media/image15.jp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hyperlink" Target="https://forschungsdaten-thueringen.de/nachricht/5s-data-week-news-de.html" TargetMode="External"/><Relationship Id="rId2" Type="http://schemas.openxmlformats.org/officeDocument/2006/relationships/image" Target="../media/image44.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45.jfif"/><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asciinema.org/"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dublincore.org/specifications/dublin-core/dces/" TargetMode="Externa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 Id="rId4" Type="http://schemas.openxmlformats.org/officeDocument/2006/relationships/image" Target="../media/image18.jfif"/></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www.jstatsoft.org/index"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s://www.forschungsdaten.info/themen/aufbereiten-und-veroeffentlichen/datenjournale/"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hyperlink" Target="https://ieee-dataport.org/" TargetMode="Externa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re3data.org/" TargetMode="External"/><Relationship Id="rId2" Type="http://schemas.openxmlformats.org/officeDocument/2006/relationships/hyperlink" Target="re3data.org" TargetMode="External"/><Relationship Id="rId1" Type="http://schemas.openxmlformats.org/officeDocument/2006/relationships/slideLayout" Target="../slideLayouts/slideLayout4.xml"/><Relationship Id="rId5" Type="http://schemas.openxmlformats.org/officeDocument/2006/relationships/image" Target="../media/image55.jpg"/><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3" Type="http://schemas.openxmlformats.org/officeDocument/2006/relationships/image" Target="../media/image57.jfif"/><Relationship Id="rId2" Type="http://schemas.openxmlformats.org/officeDocument/2006/relationships/image" Target="../media/image56.jfif"/><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hyperlink" Target="https://cloud.tu-ilmenau.de/login"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hyperlink" Target="https://www.forschungsdaten.info/themen/rechte-und-pflichten/rechtssichere-nachnutzung-von-forschungsdaten-banken/" TargetMode="Externa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1.xml"/></Relationships>
</file>

<file path=ppt/slides/_rels/slide67.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3" Type="http://schemas.openxmlformats.org/officeDocument/2006/relationships/hyperlink" Target="https://dsgvo-gesetz.de/" TargetMode="External"/><Relationship Id="rId2" Type="http://schemas.openxmlformats.org/officeDocument/2006/relationships/hyperlink" Target="http://www.bfdi.bund.de/SharedDocs/Publikationen/GesetzeVerordnungen/BDSG.pdf?__blob=publicationFile" TargetMode="External"/><Relationship Id="rId1" Type="http://schemas.openxmlformats.org/officeDocument/2006/relationships/slideLayout" Target="../slideLayouts/slideLayout4.xml"/><Relationship Id="rId4" Type="http://schemas.openxmlformats.org/officeDocument/2006/relationships/image" Target="../media/image67.png"/></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hyperlink" Target="https://www.econstor.eu/dspace/bitstream/10419/97181/1/785263330.pdf" TargetMode="Externa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hyperlink" Target="https://lists.tu-ilmenau.de/mailman/listinfo/fdm-list"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fif"/><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A6467279-1C4C-D949-8120-26D4D3C331E6}" type="slidenum">
              <a:rPr lang="de-DE" smtClean="0"/>
              <a:t>1</a:t>
            </a:fld>
            <a:endParaRPr lang="de-DE" dirty="0"/>
          </a:p>
        </p:txBody>
      </p:sp>
      <p:sp>
        <p:nvSpPr>
          <p:cNvPr id="4" name="Titel 3"/>
          <p:cNvSpPr>
            <a:spLocks noGrp="1"/>
          </p:cNvSpPr>
          <p:nvPr>
            <p:ph type="title"/>
          </p:nvPr>
        </p:nvSpPr>
        <p:spPr/>
        <p:txBody>
          <a:bodyPr>
            <a:normAutofit fontScale="90000"/>
          </a:bodyPr>
          <a:lstStyle/>
          <a:p>
            <a:r>
              <a:rPr lang="de-DE" dirty="0" smtClean="0"/>
              <a:t>Einführung</a:t>
            </a:r>
            <a:r>
              <a:rPr lang="en-GB" dirty="0" smtClean="0"/>
              <a:t> ins </a:t>
            </a:r>
            <a:r>
              <a:rPr lang="de-DE" dirty="0" smtClean="0"/>
              <a:t>Forschungsdatenmanagement</a:t>
            </a:r>
            <a:r>
              <a:rPr lang="en-GB" dirty="0" smtClean="0"/>
              <a:t> </a:t>
            </a:r>
            <a:endParaRPr lang="en-GB" dirty="0"/>
          </a:p>
        </p:txBody>
      </p:sp>
      <p:sp>
        <p:nvSpPr>
          <p:cNvPr id="7" name="Subtitle 2">
            <a:extLst>
              <a:ext uri="{FF2B5EF4-FFF2-40B4-BE49-F238E27FC236}">
                <a16:creationId xmlns:a16="http://schemas.microsoft.com/office/drawing/2014/main" id="{6DA9807B-1766-1245-AC91-E5AA502F4E15}"/>
              </a:ext>
            </a:extLst>
          </p:cNvPr>
          <p:cNvSpPr txBox="1">
            <a:spLocks/>
          </p:cNvSpPr>
          <p:nvPr/>
        </p:nvSpPr>
        <p:spPr>
          <a:xfrm>
            <a:off x="458112" y="1009863"/>
            <a:ext cx="6103144" cy="677061"/>
          </a:xfrm>
          <a:prstGeom prst="rect">
            <a:avLst/>
          </a:prstGeom>
        </p:spPr>
        <p:txBody>
          <a:bodyPr lIns="0" tIns="0" rIns="0">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b="1" kern="1200" baseline="0">
                <a:solidFill>
                  <a:srgbClr val="0033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z="1500" dirty="0"/>
              <a:t>ORCiD: </a:t>
            </a:r>
            <a:r>
              <a:rPr lang="de-DE" altLang="de-DE" sz="1500" dirty="0"/>
              <a:t>0000-0002-9257-3812</a:t>
            </a:r>
          </a:p>
          <a:p>
            <a:r>
              <a:rPr lang="de-DE" sz="1500" dirty="0"/>
              <a:t>Twitter: </a:t>
            </a:r>
            <a:r>
              <a:rPr lang="de-DE" sz="1500" dirty="0" smtClean="0"/>
              <a:t>@FDMThueringen</a:t>
            </a:r>
          </a:p>
          <a:p>
            <a:r>
              <a:rPr lang="de-DE" sz="1500" dirty="0"/>
              <a:t>DOI: 10.5281/zenodo.4560157</a:t>
            </a:r>
          </a:p>
        </p:txBody>
      </p:sp>
      <p:sp>
        <p:nvSpPr>
          <p:cNvPr id="10" name="Textfeld 9"/>
          <p:cNvSpPr txBox="1"/>
          <p:nvPr/>
        </p:nvSpPr>
        <p:spPr>
          <a:xfrm>
            <a:off x="331106" y="636589"/>
            <a:ext cx="6163655" cy="369332"/>
          </a:xfrm>
          <a:prstGeom prst="rect">
            <a:avLst/>
          </a:prstGeom>
          <a:noFill/>
        </p:spPr>
        <p:txBody>
          <a:bodyPr wrap="square" rtlCol="0">
            <a:spAutoFit/>
          </a:bodyPr>
          <a:lstStyle/>
          <a:p>
            <a:r>
              <a:rPr lang="en-GB" sz="1800" b="1" dirty="0" smtClean="0">
                <a:solidFill>
                  <a:srgbClr val="003359"/>
                </a:solidFill>
              </a:rPr>
              <a:t>Jessica</a:t>
            </a:r>
            <a:r>
              <a:rPr lang="en-GB" sz="1800" dirty="0" smtClean="0"/>
              <a:t> </a:t>
            </a:r>
            <a:r>
              <a:rPr lang="en-GB" sz="1800" b="1" dirty="0" smtClean="0">
                <a:solidFill>
                  <a:srgbClr val="003359"/>
                </a:solidFill>
              </a:rPr>
              <a:t>Rex </a:t>
            </a:r>
            <a:endParaRPr lang="en-GB" sz="1800" b="1" dirty="0">
              <a:solidFill>
                <a:srgbClr val="003359"/>
              </a:solidFill>
            </a:endParaRP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7985" y="4748856"/>
            <a:ext cx="596940" cy="209480"/>
          </a:xfrm>
          <a:prstGeom prst="rect">
            <a:avLst/>
          </a:prstGeom>
        </p:spPr>
      </p:pic>
    </p:spTree>
    <p:extLst>
      <p:ext uri="{BB962C8B-B14F-4D97-AF65-F5344CB8AC3E}">
        <p14:creationId xmlns:p14="http://schemas.microsoft.com/office/powerpoint/2010/main" val="9248673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stretch>
            <a:fillRect t="-11000" b="-11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10</a:t>
            </a:fld>
            <a:endParaRPr lang="de-DE" dirty="0">
              <a:solidFill>
                <a:srgbClr val="A5A5A5"/>
              </a:solidFill>
            </a:endParaRPr>
          </a:p>
        </p:txBody>
      </p:sp>
      <p:sp>
        <p:nvSpPr>
          <p:cNvPr id="8" name="Titel 7"/>
          <p:cNvSpPr>
            <a:spLocks noGrp="1"/>
          </p:cNvSpPr>
          <p:nvPr>
            <p:ph type="title"/>
          </p:nvPr>
        </p:nvSpPr>
        <p:spPr>
          <a:xfrm>
            <a:off x="1578157" y="2005398"/>
            <a:ext cx="6169500" cy="378117"/>
          </a:xfrm>
        </p:spPr>
        <p:txBody>
          <a:bodyPr>
            <a:noAutofit/>
          </a:bodyPr>
          <a:lstStyle/>
          <a:p>
            <a:pPr algn="ctr"/>
            <a:r>
              <a:rPr lang="de-DE" sz="3600" dirty="0" smtClean="0">
                <a:solidFill>
                  <a:srgbClr val="003359"/>
                </a:solidFill>
              </a:rPr>
              <a:t>Warum</a:t>
            </a:r>
            <a:r>
              <a:rPr lang="en-GB" sz="3600" dirty="0" smtClean="0">
                <a:solidFill>
                  <a:srgbClr val="003359"/>
                </a:solidFill>
              </a:rPr>
              <a:t> FDM?</a:t>
            </a:r>
            <a:endParaRPr lang="en-GB" sz="3600" dirty="0">
              <a:solidFill>
                <a:srgbClr val="003359"/>
              </a:solidFill>
            </a:endParaRPr>
          </a:p>
        </p:txBody>
      </p:sp>
    </p:spTree>
    <p:extLst>
      <p:ext uri="{BB962C8B-B14F-4D97-AF65-F5344CB8AC3E}">
        <p14:creationId xmlns:p14="http://schemas.microsoft.com/office/powerpoint/2010/main" val="3752120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A6467279-1C4C-D949-8120-26D4D3C331E6}" type="slidenum">
              <a:rPr lang="de-DE" smtClean="0"/>
              <a:t>11</a:t>
            </a:fld>
            <a:endParaRPr lang="de-DE" dirty="0"/>
          </a:p>
        </p:txBody>
      </p:sp>
      <p:sp>
        <p:nvSpPr>
          <p:cNvPr id="4" name="Untertitel 3"/>
          <p:cNvSpPr>
            <a:spLocks noGrp="1"/>
          </p:cNvSpPr>
          <p:nvPr>
            <p:ph type="subTitle" idx="13"/>
          </p:nvPr>
        </p:nvSpPr>
        <p:spPr/>
        <p:txBody>
          <a:bodyPr>
            <a:normAutofit/>
          </a:bodyPr>
          <a:lstStyle/>
          <a:p>
            <a:r>
              <a:rPr lang="de-DE" sz="2000" dirty="0" smtClean="0"/>
              <a:t>Ein Beispiel aus dem Forschungsalltag</a:t>
            </a:r>
            <a:endParaRPr lang="de-DE" sz="2000" dirty="0"/>
          </a:p>
        </p:txBody>
      </p:sp>
      <p:sp>
        <p:nvSpPr>
          <p:cNvPr id="7" name="Textplatzhalter 6"/>
          <p:cNvSpPr>
            <a:spLocks noGrp="1"/>
          </p:cNvSpPr>
          <p:nvPr>
            <p:ph type="body" sz="quarter" idx="14"/>
          </p:nvPr>
        </p:nvSpPr>
        <p:spPr>
          <a:xfrm>
            <a:off x="503238" y="1187289"/>
            <a:ext cx="3238124" cy="2953794"/>
          </a:xfrm>
        </p:spPr>
        <p:txBody>
          <a:bodyPr/>
          <a:lstStyle/>
          <a:p>
            <a:pPr marL="285750" indent="-285750">
              <a:buClr>
                <a:srgbClr val="FF7900"/>
              </a:buClr>
              <a:buFont typeface="Wingdings" panose="05000000000000000000" pitchFamily="2" charset="2"/>
              <a:buChar char="§"/>
            </a:pPr>
            <a:r>
              <a:rPr lang="de-DE" sz="1400" dirty="0" smtClean="0"/>
              <a:t>Neurowissenschaftler Tsuyoshi Miyakawa (Fujita Health University) ist Chefredakteur zweier wissenschaftlicher Zeitschriften (Molecular Brain + Neuropsychopharmacology Reports).</a:t>
            </a:r>
          </a:p>
          <a:p>
            <a:pPr marL="285750" indent="-285750">
              <a:buClr>
                <a:srgbClr val="FF7900"/>
              </a:buClr>
              <a:buFont typeface="Wingdings" panose="05000000000000000000" pitchFamily="2" charset="2"/>
              <a:buChar char="§"/>
            </a:pPr>
            <a:r>
              <a:rPr lang="de-DE" sz="1400" dirty="0" smtClean="0"/>
              <a:t>Wenn die Ergebnisse eines eingereichten Beitrags “too good to be true” erscheinen, verlangt er von den Autor/innen die zugrunde liegenden Rohdaten.</a:t>
            </a:r>
          </a:p>
          <a:p>
            <a:pPr marL="285750" indent="-285750">
              <a:buClr>
                <a:srgbClr val="FF7900"/>
              </a:buClr>
              <a:buFont typeface="Wingdings" panose="05000000000000000000" pitchFamily="2" charset="2"/>
              <a:buChar char="§"/>
            </a:pPr>
            <a:r>
              <a:rPr lang="de-DE" sz="1400" dirty="0" smtClean="0"/>
              <a:t>Das </a:t>
            </a:r>
            <a:r>
              <a:rPr lang="de-DE" sz="1400" dirty="0" smtClean="0">
                <a:solidFill>
                  <a:srgbClr val="FF7900"/>
                </a:solidFill>
              </a:rPr>
              <a:t>Ergebnis</a:t>
            </a:r>
            <a:r>
              <a:rPr lang="de-DE" sz="1400" dirty="0" smtClean="0"/>
              <a:t>: </a:t>
            </a:r>
            <a:r>
              <a:rPr lang="de-DE" sz="1400" dirty="0" smtClean="0">
                <a:solidFill>
                  <a:srgbClr val="FF7900"/>
                </a:solidFill>
              </a:rPr>
              <a:t>nur EINE Person </a:t>
            </a:r>
            <a:r>
              <a:rPr lang="de-DE" sz="1400" dirty="0" smtClean="0"/>
              <a:t>(von 41) </a:t>
            </a:r>
            <a:r>
              <a:rPr lang="de-DE" sz="1400" dirty="0" smtClean="0">
                <a:solidFill>
                  <a:srgbClr val="FF7900"/>
                </a:solidFill>
              </a:rPr>
              <a:t>konnte korrekte und ausreichende Rohdaten liefern</a:t>
            </a:r>
            <a:r>
              <a:rPr lang="de-DE" sz="1400" dirty="0" smtClean="0"/>
              <a:t>!</a:t>
            </a:r>
            <a:endParaRPr lang="de-DE" sz="1400" dirty="0"/>
          </a:p>
        </p:txBody>
      </p:sp>
      <p:sp>
        <p:nvSpPr>
          <p:cNvPr id="2" name="Titel 1"/>
          <p:cNvSpPr>
            <a:spLocks noGrp="1"/>
          </p:cNvSpPr>
          <p:nvPr>
            <p:ph type="title"/>
          </p:nvPr>
        </p:nvSpPr>
        <p:spPr>
          <a:xfrm>
            <a:off x="458112" y="234000"/>
            <a:ext cx="8246975" cy="352333"/>
          </a:xfrm>
        </p:spPr>
        <p:txBody>
          <a:bodyPr>
            <a:normAutofit fontScale="90000"/>
          </a:bodyPr>
          <a:lstStyle/>
          <a:p>
            <a:r>
              <a:rPr lang="de-DE" sz="2400" dirty="0" smtClean="0"/>
              <a:t>Warum FDM?</a:t>
            </a:r>
            <a:endParaRPr lang="de-DE" sz="2400" dirty="0"/>
          </a:p>
        </p:txBody>
      </p:sp>
      <p:pic>
        <p:nvPicPr>
          <p:cNvPr id="11" name="Bildplatzhalter 10"/>
          <p:cNvPicPr>
            <a:picLocks noGrp="1" noChangeAspect="1"/>
          </p:cNvPicPr>
          <p:nvPr>
            <p:ph type="pic" sz="quarter" idx="15"/>
          </p:nvPr>
        </p:nvPicPr>
        <p:blipFill>
          <a:blip r:embed="rId2">
            <a:extLst>
              <a:ext uri="{28A0092B-C50C-407E-A947-70E740481C1C}">
                <a14:useLocalDpi xmlns:a14="http://schemas.microsoft.com/office/drawing/2010/main" val="0"/>
              </a:ext>
            </a:extLst>
          </a:blip>
          <a:stretch>
            <a:fillRect/>
          </a:stretch>
        </p:blipFill>
        <p:spPr>
          <a:xfrm>
            <a:off x="4348008" y="1146370"/>
            <a:ext cx="3587761" cy="3252560"/>
          </a:xfrm>
        </p:spPr>
      </p:pic>
    </p:spTree>
    <p:extLst>
      <p:ext uri="{BB962C8B-B14F-4D97-AF65-F5344CB8AC3E}">
        <p14:creationId xmlns:p14="http://schemas.microsoft.com/office/powerpoint/2010/main" val="4026478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400" dirty="0" smtClean="0"/>
              <a:t>Warum FDM?</a:t>
            </a:r>
            <a:endParaRPr lang="de-DE" sz="2400" dirty="0"/>
          </a:p>
        </p:txBody>
      </p:sp>
      <p:pic>
        <p:nvPicPr>
          <p:cNvPr id="7" name="66oNv_DJuPc"/>
          <p:cNvPicPr>
            <a:picLocks noGrp="1" noRot="1" noChangeAspect="1"/>
          </p:cNvPicPr>
          <p:nvPr>
            <p:ph idx="1"/>
            <a:videoFile r:link="rId1"/>
          </p:nvPr>
        </p:nvPicPr>
        <p:blipFill>
          <a:blip r:embed="rId4"/>
          <a:stretch>
            <a:fillRect/>
          </a:stretch>
        </p:blipFill>
        <p:spPr>
          <a:xfrm>
            <a:off x="1871700" y="843558"/>
            <a:ext cx="5557685" cy="3126198"/>
          </a:xfrm>
          <a:prstGeom prst="rect">
            <a:avLst/>
          </a:prstGeom>
        </p:spPr>
      </p:pic>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12</a:t>
            </a:fld>
            <a:endParaRPr lang="de-DE" dirty="0"/>
          </a:p>
        </p:txBody>
      </p:sp>
      <p:sp>
        <p:nvSpPr>
          <p:cNvPr id="8" name="Textfeld 7"/>
          <p:cNvSpPr txBox="1"/>
          <p:nvPr/>
        </p:nvSpPr>
        <p:spPr>
          <a:xfrm>
            <a:off x="1763688" y="4165984"/>
            <a:ext cx="5665697" cy="200055"/>
          </a:xfrm>
          <a:prstGeom prst="rect">
            <a:avLst/>
          </a:prstGeom>
          <a:noFill/>
        </p:spPr>
        <p:txBody>
          <a:bodyPr wrap="square" rtlCol="0">
            <a:spAutoFit/>
          </a:bodyPr>
          <a:lstStyle/>
          <a:p>
            <a:pPr algn="ctr"/>
            <a:r>
              <a:rPr lang="de-DE" sz="700" dirty="0"/>
              <a:t>Karen Hanson, Alisa Surkis, Karen Yacobucci; NYU Health Sciences Library; Data Sharing and Management SNAFU in three short acts</a:t>
            </a:r>
          </a:p>
        </p:txBody>
      </p:sp>
    </p:spTree>
    <p:extLst>
      <p:ext uri="{BB962C8B-B14F-4D97-AF65-F5344CB8AC3E}">
        <p14:creationId xmlns:p14="http://schemas.microsoft.com/office/powerpoint/2010/main" val="40210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a:xfrm>
            <a:off x="503238" y="276225"/>
            <a:ext cx="8137525" cy="456691"/>
          </a:xfrm>
        </p:spPr>
        <p:txBody>
          <a:bodyPr>
            <a:normAutofit/>
          </a:bodyPr>
          <a:lstStyle/>
          <a:p>
            <a:r>
              <a:rPr lang="de-DE" dirty="0" smtClean="0"/>
              <a:t>Warum FDM?</a:t>
            </a:r>
            <a:endParaRPr lang="de-DE" dirty="0"/>
          </a:p>
        </p:txBody>
      </p:sp>
      <p:sp>
        <p:nvSpPr>
          <p:cNvPr id="9" name="Foliennummernplatzhalter 8"/>
          <p:cNvSpPr>
            <a:spLocks noGrp="1"/>
          </p:cNvSpPr>
          <p:nvPr>
            <p:ph type="sldNum" sz="quarter" idx="12"/>
          </p:nvPr>
        </p:nvSpPr>
        <p:spPr/>
        <p:txBody>
          <a:bodyPr/>
          <a:lstStyle/>
          <a:p>
            <a:pPr>
              <a:defRPr/>
            </a:pPr>
            <a:r>
              <a:rPr lang="de-DE" dirty="0" smtClean="0"/>
              <a:t> </a:t>
            </a:r>
            <a:fld id="{F2358806-D8C3-4CA5-847F-3DFD56CFE304}" type="slidenum">
              <a:rPr lang="de-DE" smtClean="0"/>
              <a:pPr>
                <a:defRPr/>
              </a:pPr>
              <a:t>13</a:t>
            </a:fld>
            <a:endParaRPr lang="de-DE" dirty="0"/>
          </a:p>
        </p:txBody>
      </p:sp>
      <p:sp>
        <p:nvSpPr>
          <p:cNvPr id="2" name="Untertitel 1"/>
          <p:cNvSpPr>
            <a:spLocks noGrp="1"/>
          </p:cNvSpPr>
          <p:nvPr>
            <p:ph type="subTitle" idx="13"/>
          </p:nvPr>
        </p:nvSpPr>
        <p:spPr>
          <a:xfrm>
            <a:off x="503238" y="732916"/>
            <a:ext cx="8137525" cy="449318"/>
          </a:xfrm>
        </p:spPr>
        <p:txBody>
          <a:bodyPr>
            <a:normAutofit/>
          </a:bodyPr>
          <a:lstStyle/>
          <a:p>
            <a:r>
              <a:rPr lang="en-GB" sz="2000" dirty="0" smtClean="0"/>
              <a:t>Was bringt es mir?</a:t>
            </a:r>
            <a:endParaRPr lang="en-GB" sz="2000" dirty="0"/>
          </a:p>
        </p:txBody>
      </p:sp>
      <p:sp>
        <p:nvSpPr>
          <p:cNvPr id="3" name="Textplatzhalter 2"/>
          <p:cNvSpPr>
            <a:spLocks noGrp="1"/>
          </p:cNvSpPr>
          <p:nvPr>
            <p:ph type="body" sz="quarter" idx="14"/>
          </p:nvPr>
        </p:nvSpPr>
        <p:spPr>
          <a:xfrm>
            <a:off x="503238" y="1539012"/>
            <a:ext cx="6103143" cy="2808725"/>
          </a:xfrm>
        </p:spPr>
        <p:txBody>
          <a:bodyPr/>
          <a:lstStyle/>
          <a:p>
            <a:pPr marL="285750" indent="-285750">
              <a:lnSpc>
                <a:spcPct val="100000"/>
              </a:lnSpc>
              <a:spcBef>
                <a:spcPts val="0"/>
              </a:spcBef>
              <a:buClr>
                <a:srgbClr val="FF7900"/>
              </a:buClr>
              <a:buFont typeface="Wingdings" panose="05000000000000000000" pitchFamily="2" charset="2"/>
              <a:buChar char="§"/>
            </a:pPr>
            <a:r>
              <a:rPr lang="de-DE" sz="1400" dirty="0"/>
              <a:t>unerlässlich in großen Projekten oder Projekten mit „big data“</a:t>
            </a:r>
          </a:p>
          <a:p>
            <a:pPr marL="285750" indent="-285750">
              <a:lnSpc>
                <a:spcPct val="100000"/>
              </a:lnSpc>
              <a:spcBef>
                <a:spcPts val="0"/>
              </a:spcBef>
              <a:buClr>
                <a:srgbClr val="FF7900"/>
              </a:buClr>
              <a:buFont typeface="Wingdings" panose="05000000000000000000" pitchFamily="2" charset="2"/>
              <a:buChar char="§"/>
            </a:pPr>
            <a:endParaRPr lang="de-DE" sz="1400" dirty="0"/>
          </a:p>
          <a:p>
            <a:pPr marL="285750" indent="-285750">
              <a:lnSpc>
                <a:spcPct val="100000"/>
              </a:lnSpc>
              <a:spcBef>
                <a:spcPts val="0"/>
              </a:spcBef>
              <a:buClr>
                <a:srgbClr val="FF7900"/>
              </a:buClr>
              <a:buFont typeface="Wingdings" panose="05000000000000000000" pitchFamily="2" charset="2"/>
              <a:buChar char="§"/>
            </a:pPr>
            <a:r>
              <a:rPr lang="de-DE" sz="1400" dirty="0"/>
              <a:t>Voraussetzung für den Zugang zu bestimmten Förderquellen (bspw. ERC Horizon Europe, ab 2024 BMBW/BMBI); Förderkriterium DFG</a:t>
            </a:r>
          </a:p>
          <a:p>
            <a:pPr marL="285750" indent="-285750">
              <a:lnSpc>
                <a:spcPct val="100000"/>
              </a:lnSpc>
              <a:spcBef>
                <a:spcPts val="0"/>
              </a:spcBef>
              <a:buClr>
                <a:srgbClr val="FF7900"/>
              </a:buClr>
              <a:buFont typeface="Wingdings" panose="05000000000000000000" pitchFamily="2" charset="2"/>
              <a:buChar char="§"/>
            </a:pPr>
            <a:endParaRPr lang="de-DE" sz="1400" dirty="0"/>
          </a:p>
          <a:p>
            <a:pPr marL="285750" indent="-285750">
              <a:lnSpc>
                <a:spcPct val="100000"/>
              </a:lnSpc>
              <a:spcBef>
                <a:spcPts val="0"/>
              </a:spcBef>
              <a:buClr>
                <a:srgbClr val="FF7900"/>
              </a:buClr>
              <a:buFont typeface="Wingdings" panose="05000000000000000000" pitchFamily="2" charset="2"/>
              <a:buChar char="§"/>
            </a:pPr>
            <a:r>
              <a:rPr lang="de-DE" sz="1400" dirty="0"/>
              <a:t>Compliance mit Forderungen der Guten Wissenschaftlichen Praxis </a:t>
            </a:r>
          </a:p>
          <a:p>
            <a:pPr marL="285750" indent="-285750">
              <a:lnSpc>
                <a:spcPct val="100000"/>
              </a:lnSpc>
              <a:spcBef>
                <a:spcPts val="0"/>
              </a:spcBef>
              <a:buClr>
                <a:srgbClr val="FF7900"/>
              </a:buClr>
              <a:buFont typeface="Wingdings" panose="05000000000000000000" pitchFamily="2" charset="2"/>
              <a:buChar char="§"/>
            </a:pPr>
            <a:endParaRPr lang="de-DE" sz="1400" dirty="0"/>
          </a:p>
          <a:p>
            <a:pPr marL="285750" indent="-285750">
              <a:lnSpc>
                <a:spcPct val="100000"/>
              </a:lnSpc>
              <a:spcBef>
                <a:spcPts val="0"/>
              </a:spcBef>
              <a:buClr>
                <a:srgbClr val="FF7900"/>
              </a:buClr>
              <a:buFont typeface="Wingdings" panose="05000000000000000000" pitchFamily="2" charset="2"/>
              <a:buChar char="§"/>
            </a:pPr>
            <a:r>
              <a:rPr lang="de-DE" sz="1400" dirty="0"/>
              <a:t>Vorbereitung auf Datenabfrage im Reviewprozess</a:t>
            </a:r>
          </a:p>
          <a:p>
            <a:pPr marL="285750" indent="-285750">
              <a:lnSpc>
                <a:spcPct val="100000"/>
              </a:lnSpc>
              <a:spcBef>
                <a:spcPts val="0"/>
              </a:spcBef>
              <a:buClr>
                <a:srgbClr val="FF7900"/>
              </a:buClr>
              <a:buFont typeface="Wingdings" panose="05000000000000000000" pitchFamily="2" charset="2"/>
              <a:buChar char="§"/>
            </a:pPr>
            <a:endParaRPr lang="de-DE" sz="1400" dirty="0"/>
          </a:p>
          <a:p>
            <a:pPr marL="285750" indent="-285750">
              <a:lnSpc>
                <a:spcPct val="100000"/>
              </a:lnSpc>
              <a:spcBef>
                <a:spcPts val="0"/>
              </a:spcBef>
              <a:buClr>
                <a:srgbClr val="FF7900"/>
              </a:buClr>
              <a:buFont typeface="Wingdings" panose="05000000000000000000" pitchFamily="2" charset="2"/>
              <a:buChar char="§"/>
            </a:pPr>
            <a:r>
              <a:rPr lang="de-DE" sz="1400" dirty="0"/>
              <a:t>verringert den Aufwand bei einer eigenen oder fremden Nachnutzung der Daten </a:t>
            </a:r>
          </a:p>
          <a:p>
            <a:pPr marL="285750" indent="-285750">
              <a:lnSpc>
                <a:spcPct val="100000"/>
              </a:lnSpc>
              <a:spcBef>
                <a:spcPts val="0"/>
              </a:spcBef>
              <a:buClr>
                <a:srgbClr val="FF7900"/>
              </a:buClr>
              <a:buFont typeface="Wingdings" panose="05000000000000000000" pitchFamily="2" charset="2"/>
              <a:buChar char="§"/>
            </a:pPr>
            <a:endParaRPr lang="de-DE" sz="1400" dirty="0"/>
          </a:p>
          <a:p>
            <a:pPr marL="285750" indent="-285750">
              <a:lnSpc>
                <a:spcPct val="100000"/>
              </a:lnSpc>
              <a:spcBef>
                <a:spcPts val="0"/>
              </a:spcBef>
              <a:buClr>
                <a:srgbClr val="FF7900"/>
              </a:buClr>
              <a:buFont typeface="Wingdings" panose="05000000000000000000" pitchFamily="2" charset="2"/>
              <a:buChar char="§"/>
            </a:pPr>
            <a:r>
              <a:rPr lang="de-DE" sz="1400" dirty="0"/>
              <a:t>minimiert das Risiko eines Datenverlusts</a:t>
            </a:r>
          </a:p>
          <a:p>
            <a:pPr>
              <a:lnSpc>
                <a:spcPct val="100000"/>
              </a:lnSpc>
              <a:spcBef>
                <a:spcPts val="0"/>
              </a:spcBef>
            </a:pPr>
            <a:endParaRPr lang="en-GB" sz="1400" dirty="0"/>
          </a:p>
        </p:txBody>
      </p:sp>
      <p:sp>
        <p:nvSpPr>
          <p:cNvPr id="11" name="Rechteck 10"/>
          <p:cNvSpPr/>
          <p:nvPr/>
        </p:nvSpPr>
        <p:spPr>
          <a:xfrm>
            <a:off x="1645444" y="1005576"/>
            <a:ext cx="6083814" cy="553998"/>
          </a:xfrm>
          <a:prstGeom prst="rect">
            <a:avLst/>
          </a:prstGeom>
        </p:spPr>
        <p:txBody>
          <a:bodyPr wrap="square">
            <a:spAutoFit/>
          </a:bodyPr>
          <a:lstStyle/>
          <a:p>
            <a:pPr marL="257175" indent="-257175">
              <a:buFont typeface="Wingdings" panose="05000000000000000000" pitchFamily="2" charset="2"/>
              <a:buChar char="ü"/>
            </a:pPr>
            <a:endParaRPr lang="de-DE" sz="1500" dirty="0"/>
          </a:p>
          <a:p>
            <a:pPr marL="257175" indent="-257175">
              <a:buFont typeface="Wingdings" panose="05000000000000000000" pitchFamily="2" charset="2"/>
              <a:buChar char="ü"/>
            </a:pPr>
            <a:endParaRPr lang="de-DE" sz="1500" dirty="0"/>
          </a:p>
        </p:txBody>
      </p:sp>
    </p:spTree>
    <p:extLst>
      <p:ext uri="{BB962C8B-B14F-4D97-AF65-F5344CB8AC3E}">
        <p14:creationId xmlns:p14="http://schemas.microsoft.com/office/powerpoint/2010/main" val="363229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stretch>
            <a:fillRect t="-39000" b="-39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14</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en-GB" sz="3600" dirty="0" smtClean="0">
                <a:solidFill>
                  <a:srgbClr val="003359"/>
                </a:solidFill>
              </a:rPr>
              <a:t>Der Forschungsdatenlebenszyklus</a:t>
            </a:r>
            <a:endParaRPr lang="en-GB" sz="3600" dirty="0">
              <a:solidFill>
                <a:srgbClr val="003359"/>
              </a:solidFill>
            </a:endParaRPr>
          </a:p>
        </p:txBody>
      </p:sp>
    </p:spTree>
    <p:extLst>
      <p:ext uri="{BB962C8B-B14F-4D97-AF65-F5344CB8AC3E}">
        <p14:creationId xmlns:p14="http://schemas.microsoft.com/office/powerpoint/2010/main" val="2880905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l="-1000" r="-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400" dirty="0" smtClean="0"/>
              <a:t>Der Forschungsdatenlebenszyklus</a:t>
            </a:r>
            <a:endParaRPr lang="de-DE" sz="2400"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15</a:t>
            </a:fld>
            <a:endParaRPr lang="de-DE" dirty="0"/>
          </a:p>
        </p:txBody>
      </p:sp>
      <p:sp>
        <p:nvSpPr>
          <p:cNvPr id="25" name="Textfeld 24"/>
          <p:cNvSpPr txBox="1"/>
          <p:nvPr/>
        </p:nvSpPr>
        <p:spPr>
          <a:xfrm>
            <a:off x="1763688" y="1275606"/>
            <a:ext cx="1890210" cy="784830"/>
          </a:xfrm>
          <a:prstGeom prst="rect">
            <a:avLst/>
          </a:prstGeom>
          <a:noFill/>
        </p:spPr>
        <p:txBody>
          <a:bodyPr wrap="square" rtlCol="0">
            <a:spAutoFit/>
          </a:bodyPr>
          <a:lstStyle/>
          <a:p>
            <a:r>
              <a:rPr lang="de-DE" sz="1500" dirty="0">
                <a:solidFill>
                  <a:schemeClr val="tx2"/>
                </a:solidFill>
              </a:rPr>
              <a:t>Alles beginnt mit einer Forschungsfrage…</a:t>
            </a:r>
          </a:p>
        </p:txBody>
      </p:sp>
      <p:sp>
        <p:nvSpPr>
          <p:cNvPr id="34" name="Freihandform 33"/>
          <p:cNvSpPr/>
          <p:nvPr/>
        </p:nvSpPr>
        <p:spPr>
          <a:xfrm>
            <a:off x="6663422" y="2327078"/>
            <a:ext cx="1232867" cy="622845"/>
          </a:xfrm>
          <a:custGeom>
            <a:avLst/>
            <a:gdLst>
              <a:gd name="connsiteX0" fmla="*/ 0 w 1643822"/>
              <a:gd name="connsiteY0" fmla="*/ 0 h 830460"/>
              <a:gd name="connsiteX1" fmla="*/ 1643822 w 1643822"/>
              <a:gd name="connsiteY1" fmla="*/ 0 h 830460"/>
              <a:gd name="connsiteX2" fmla="*/ 1643822 w 1643822"/>
              <a:gd name="connsiteY2" fmla="*/ 830460 h 830460"/>
              <a:gd name="connsiteX3" fmla="*/ 0 w 1643822"/>
              <a:gd name="connsiteY3" fmla="*/ 830460 h 830460"/>
              <a:gd name="connsiteX4" fmla="*/ 0 w 1643822"/>
              <a:gd name="connsiteY4" fmla="*/ 0 h 830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822" h="830460">
                <a:moveTo>
                  <a:pt x="0" y="0"/>
                </a:moveTo>
                <a:lnTo>
                  <a:pt x="1643822" y="0"/>
                </a:lnTo>
                <a:lnTo>
                  <a:pt x="1643822" y="830460"/>
                </a:lnTo>
                <a:lnTo>
                  <a:pt x="0" y="8304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335" tIns="13335" rIns="13335" bIns="13335" numCol="1" spcCol="1270" anchor="ctr" anchorCtr="0">
            <a:noAutofit/>
          </a:bodyPr>
          <a:lstStyle/>
          <a:p>
            <a:pPr algn="ctr" defTabSz="466725">
              <a:lnSpc>
                <a:spcPct val="90000"/>
              </a:lnSpc>
              <a:spcBef>
                <a:spcPct val="0"/>
              </a:spcBef>
              <a:spcAft>
                <a:spcPct val="35000"/>
              </a:spcAft>
            </a:pPr>
            <a:r>
              <a:rPr lang="de-DE" sz="1050" b="1" dirty="0">
                <a:solidFill>
                  <a:schemeClr val="tx2"/>
                </a:solidFill>
              </a:rPr>
              <a:t>Archivierung + Publikation</a:t>
            </a:r>
          </a:p>
        </p:txBody>
      </p:sp>
      <p:sp>
        <p:nvSpPr>
          <p:cNvPr id="41" name="Gebogener Pfeil 40"/>
          <p:cNvSpPr/>
          <p:nvPr/>
        </p:nvSpPr>
        <p:spPr>
          <a:xfrm>
            <a:off x="4268674" y="1397161"/>
            <a:ext cx="3045437" cy="3045437"/>
          </a:xfrm>
          <a:prstGeom prst="circularArrow">
            <a:avLst>
              <a:gd name="adj1" fmla="val 3988"/>
              <a:gd name="adj2" fmla="val 250168"/>
              <a:gd name="adj3" fmla="val 13439607"/>
              <a:gd name="adj4" fmla="val 12313318"/>
              <a:gd name="adj5" fmla="val 4653"/>
            </a:avLst>
          </a:prstGeom>
        </p:spPr>
        <p:style>
          <a:lnRef idx="2">
            <a:schemeClr val="lt1">
              <a:hueOff val="0"/>
              <a:satOff val="0"/>
              <a:lumOff val="0"/>
              <a:alphaOff val="0"/>
            </a:schemeClr>
          </a:lnRef>
          <a:fillRef idx="1">
            <a:schemeClr val="accent2">
              <a:hueOff val="-1366582"/>
              <a:satOff val="-80000"/>
              <a:lumOff val="40000"/>
              <a:alphaOff val="0"/>
            </a:schemeClr>
          </a:fillRef>
          <a:effectRef idx="0">
            <a:schemeClr val="accent2">
              <a:hueOff val="-1366582"/>
              <a:satOff val="-80000"/>
              <a:lumOff val="40000"/>
              <a:alphaOff val="0"/>
            </a:schemeClr>
          </a:effectRef>
          <a:fontRef idx="minor">
            <a:schemeClr val="lt1"/>
          </a:fontRef>
        </p:style>
      </p:sp>
      <p:sp>
        <p:nvSpPr>
          <p:cNvPr id="33" name="Gebogener Pfeil 32"/>
          <p:cNvSpPr/>
          <p:nvPr/>
        </p:nvSpPr>
        <p:spPr>
          <a:xfrm>
            <a:off x="4415101" y="1281572"/>
            <a:ext cx="3045437" cy="3045437"/>
          </a:xfrm>
          <a:prstGeom prst="circularArrow">
            <a:avLst>
              <a:gd name="adj1" fmla="val 3988"/>
              <a:gd name="adj2" fmla="val 250168"/>
              <a:gd name="adj3" fmla="val 20146112"/>
              <a:gd name="adj4" fmla="val 18930616"/>
              <a:gd name="adj5" fmla="val 4653"/>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nvGrpSpPr>
          <p:cNvPr id="3" name="Gruppieren 2"/>
          <p:cNvGrpSpPr/>
          <p:nvPr/>
        </p:nvGrpSpPr>
        <p:grpSpPr>
          <a:xfrm>
            <a:off x="4564192" y="1304434"/>
            <a:ext cx="2654102" cy="630389"/>
            <a:chOff x="4561589" y="1739245"/>
            <a:chExt cx="3538803" cy="840519"/>
          </a:xfrm>
        </p:grpSpPr>
        <p:sp>
          <p:nvSpPr>
            <p:cNvPr id="32" name="Freihandform 31"/>
            <p:cNvSpPr/>
            <p:nvPr/>
          </p:nvSpPr>
          <p:spPr>
            <a:xfrm>
              <a:off x="6593214" y="1749304"/>
              <a:ext cx="1507178" cy="830460"/>
            </a:xfrm>
            <a:custGeom>
              <a:avLst/>
              <a:gdLst>
                <a:gd name="connsiteX0" fmla="*/ 0 w 1507178"/>
                <a:gd name="connsiteY0" fmla="*/ 0 h 830460"/>
                <a:gd name="connsiteX1" fmla="*/ 1507178 w 1507178"/>
                <a:gd name="connsiteY1" fmla="*/ 0 h 830460"/>
                <a:gd name="connsiteX2" fmla="*/ 1507178 w 1507178"/>
                <a:gd name="connsiteY2" fmla="*/ 830460 h 830460"/>
                <a:gd name="connsiteX3" fmla="*/ 0 w 1507178"/>
                <a:gd name="connsiteY3" fmla="*/ 830460 h 830460"/>
                <a:gd name="connsiteX4" fmla="*/ 0 w 1507178"/>
                <a:gd name="connsiteY4" fmla="*/ 0 h 830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178" h="830460">
                  <a:moveTo>
                    <a:pt x="0" y="0"/>
                  </a:moveTo>
                  <a:lnTo>
                    <a:pt x="1507178" y="0"/>
                  </a:lnTo>
                  <a:lnTo>
                    <a:pt x="1507178" y="830460"/>
                  </a:lnTo>
                  <a:lnTo>
                    <a:pt x="0" y="8304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335" tIns="13335" rIns="13335" bIns="13335" numCol="1" spcCol="1270" anchor="ctr" anchorCtr="0">
              <a:noAutofit/>
            </a:bodyPr>
            <a:lstStyle/>
            <a:p>
              <a:pPr algn="ctr" defTabSz="466725">
                <a:lnSpc>
                  <a:spcPct val="90000"/>
                </a:lnSpc>
                <a:spcBef>
                  <a:spcPct val="0"/>
                </a:spcBef>
                <a:spcAft>
                  <a:spcPct val="35000"/>
                </a:spcAft>
              </a:pPr>
              <a:r>
                <a:rPr lang="de-DE" sz="1050" b="1" dirty="0">
                  <a:solidFill>
                    <a:schemeClr val="tx2"/>
                  </a:solidFill>
                </a:rPr>
                <a:t>Analyse</a:t>
              </a:r>
            </a:p>
          </p:txBody>
        </p:sp>
        <p:sp>
          <p:nvSpPr>
            <p:cNvPr id="42" name="Freihandform 41"/>
            <p:cNvSpPr/>
            <p:nvPr/>
          </p:nvSpPr>
          <p:spPr>
            <a:xfrm>
              <a:off x="4561589" y="1739245"/>
              <a:ext cx="1616492" cy="830460"/>
            </a:xfrm>
            <a:custGeom>
              <a:avLst/>
              <a:gdLst>
                <a:gd name="connsiteX0" fmla="*/ 0 w 1616492"/>
                <a:gd name="connsiteY0" fmla="*/ 0 h 830460"/>
                <a:gd name="connsiteX1" fmla="*/ 1616492 w 1616492"/>
                <a:gd name="connsiteY1" fmla="*/ 0 h 830460"/>
                <a:gd name="connsiteX2" fmla="*/ 1616492 w 1616492"/>
                <a:gd name="connsiteY2" fmla="*/ 830460 h 830460"/>
                <a:gd name="connsiteX3" fmla="*/ 0 w 1616492"/>
                <a:gd name="connsiteY3" fmla="*/ 830460 h 830460"/>
                <a:gd name="connsiteX4" fmla="*/ 0 w 1616492"/>
                <a:gd name="connsiteY4" fmla="*/ 0 h 830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492" h="830460">
                  <a:moveTo>
                    <a:pt x="0" y="0"/>
                  </a:moveTo>
                  <a:lnTo>
                    <a:pt x="1616492" y="0"/>
                  </a:lnTo>
                  <a:lnTo>
                    <a:pt x="1616492" y="830460"/>
                  </a:lnTo>
                  <a:lnTo>
                    <a:pt x="0" y="8304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335" tIns="13335" rIns="13335" bIns="13335" numCol="1" spcCol="1270" anchor="ctr" anchorCtr="0">
              <a:noAutofit/>
            </a:bodyPr>
            <a:lstStyle/>
            <a:p>
              <a:pPr algn="ctr" defTabSz="466725">
                <a:lnSpc>
                  <a:spcPct val="90000"/>
                </a:lnSpc>
                <a:spcBef>
                  <a:spcPct val="0"/>
                </a:spcBef>
                <a:spcAft>
                  <a:spcPct val="35000"/>
                </a:spcAft>
              </a:pPr>
              <a:r>
                <a:rPr lang="de-DE" sz="1050" b="1" dirty="0">
                  <a:solidFill>
                    <a:schemeClr val="tx2"/>
                  </a:solidFill>
                </a:rPr>
                <a:t>Datensammlung</a:t>
              </a:r>
            </a:p>
            <a:p>
              <a:pPr algn="ctr" defTabSz="466725">
                <a:lnSpc>
                  <a:spcPct val="90000"/>
                </a:lnSpc>
                <a:spcBef>
                  <a:spcPct val="0"/>
                </a:spcBef>
                <a:spcAft>
                  <a:spcPct val="35000"/>
                </a:spcAft>
              </a:pPr>
              <a:r>
                <a:rPr lang="de-DE" sz="1050" b="1" dirty="0">
                  <a:solidFill>
                    <a:schemeClr val="tx2"/>
                  </a:solidFill>
                </a:rPr>
                <a:t>+ verabeitung</a:t>
              </a:r>
            </a:p>
          </p:txBody>
        </p:sp>
      </p:grpSp>
      <p:grpSp>
        <p:nvGrpSpPr>
          <p:cNvPr id="10" name="Gruppieren 9"/>
          <p:cNvGrpSpPr/>
          <p:nvPr/>
        </p:nvGrpSpPr>
        <p:grpSpPr>
          <a:xfrm>
            <a:off x="4069424" y="1005577"/>
            <a:ext cx="3361952" cy="3155642"/>
            <a:chOff x="3901898" y="1340768"/>
            <a:chExt cx="4482603" cy="4207523"/>
          </a:xfrm>
        </p:grpSpPr>
        <p:grpSp>
          <p:nvGrpSpPr>
            <p:cNvPr id="9" name="Gruppieren 8"/>
            <p:cNvGrpSpPr/>
            <p:nvPr/>
          </p:nvGrpSpPr>
          <p:grpSpPr>
            <a:xfrm>
              <a:off x="4323919" y="1487695"/>
              <a:ext cx="4060582" cy="4060582"/>
              <a:chOff x="4323919" y="1487695"/>
              <a:chExt cx="4060582" cy="4060582"/>
            </a:xfrm>
          </p:grpSpPr>
          <p:sp>
            <p:nvSpPr>
              <p:cNvPr id="36" name="Freihandform 35"/>
              <p:cNvSpPr/>
              <p:nvPr/>
            </p:nvSpPr>
            <p:spPr>
              <a:xfrm>
                <a:off x="6839816" y="4709123"/>
                <a:ext cx="830460" cy="830460"/>
              </a:xfrm>
              <a:custGeom>
                <a:avLst/>
                <a:gdLst>
                  <a:gd name="connsiteX0" fmla="*/ 0 w 830460"/>
                  <a:gd name="connsiteY0" fmla="*/ 0 h 830460"/>
                  <a:gd name="connsiteX1" fmla="*/ 830460 w 830460"/>
                  <a:gd name="connsiteY1" fmla="*/ 0 h 830460"/>
                  <a:gd name="connsiteX2" fmla="*/ 830460 w 830460"/>
                  <a:gd name="connsiteY2" fmla="*/ 830460 h 830460"/>
                  <a:gd name="connsiteX3" fmla="*/ 0 w 830460"/>
                  <a:gd name="connsiteY3" fmla="*/ 830460 h 830460"/>
                  <a:gd name="connsiteX4" fmla="*/ 0 w 830460"/>
                  <a:gd name="connsiteY4" fmla="*/ 0 h 830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460" h="830460">
                    <a:moveTo>
                      <a:pt x="0" y="0"/>
                    </a:moveTo>
                    <a:lnTo>
                      <a:pt x="830460" y="0"/>
                    </a:lnTo>
                    <a:lnTo>
                      <a:pt x="830460" y="830460"/>
                    </a:lnTo>
                    <a:lnTo>
                      <a:pt x="0" y="8304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335" tIns="13335" rIns="13335" bIns="13335" numCol="1" spcCol="1270" anchor="ctr" anchorCtr="0">
                <a:noAutofit/>
              </a:bodyPr>
              <a:lstStyle/>
              <a:p>
                <a:pPr algn="ctr" defTabSz="466725">
                  <a:lnSpc>
                    <a:spcPct val="90000"/>
                  </a:lnSpc>
                  <a:spcBef>
                    <a:spcPct val="0"/>
                  </a:spcBef>
                  <a:spcAft>
                    <a:spcPct val="35000"/>
                  </a:spcAft>
                </a:pPr>
                <a:r>
                  <a:rPr lang="de-DE" sz="1050" b="1" dirty="0">
                    <a:solidFill>
                      <a:schemeClr val="tx2"/>
                    </a:solidFill>
                  </a:rPr>
                  <a:t>Zugang</a:t>
                </a:r>
              </a:p>
            </p:txBody>
          </p:sp>
          <p:sp>
            <p:nvSpPr>
              <p:cNvPr id="37" name="Gebogener Pfeil 36"/>
              <p:cNvSpPr/>
              <p:nvPr/>
            </p:nvSpPr>
            <p:spPr>
              <a:xfrm>
                <a:off x="4323919" y="1487695"/>
                <a:ext cx="4060582" cy="4060582"/>
              </a:xfrm>
              <a:prstGeom prst="circularArrow">
                <a:avLst>
                  <a:gd name="adj1" fmla="val 3988"/>
                  <a:gd name="adj2" fmla="val 250168"/>
                  <a:gd name="adj3" fmla="val 5656353"/>
                  <a:gd name="adj4" fmla="val 4828953"/>
                  <a:gd name="adj5" fmla="val 4653"/>
                </a:avLst>
              </a:prstGeom>
            </p:spPr>
            <p:style>
              <a:lnRef idx="2">
                <a:schemeClr val="lt1">
                  <a:hueOff val="0"/>
                  <a:satOff val="0"/>
                  <a:lumOff val="0"/>
                  <a:alphaOff val="0"/>
                </a:schemeClr>
              </a:lnRef>
              <a:fillRef idx="1">
                <a:schemeClr val="accent2">
                  <a:hueOff val="-683291"/>
                  <a:satOff val="-40000"/>
                  <a:lumOff val="20000"/>
                  <a:alphaOff val="0"/>
                </a:schemeClr>
              </a:fillRef>
              <a:effectRef idx="0">
                <a:schemeClr val="accent2">
                  <a:hueOff val="-683291"/>
                  <a:satOff val="-40000"/>
                  <a:lumOff val="20000"/>
                  <a:alphaOff val="0"/>
                </a:schemeClr>
              </a:effectRef>
              <a:fontRef idx="minor">
                <a:schemeClr val="lt1"/>
              </a:fontRef>
            </p:style>
          </p:sp>
          <p:sp>
            <p:nvSpPr>
              <p:cNvPr id="38" name="Freihandform 37"/>
              <p:cNvSpPr/>
              <p:nvPr/>
            </p:nvSpPr>
            <p:spPr>
              <a:xfrm>
                <a:off x="4539564" y="4633092"/>
                <a:ext cx="1721246" cy="830460"/>
              </a:xfrm>
              <a:custGeom>
                <a:avLst/>
                <a:gdLst>
                  <a:gd name="connsiteX0" fmla="*/ 0 w 1721246"/>
                  <a:gd name="connsiteY0" fmla="*/ 0 h 830460"/>
                  <a:gd name="connsiteX1" fmla="*/ 1721246 w 1721246"/>
                  <a:gd name="connsiteY1" fmla="*/ 0 h 830460"/>
                  <a:gd name="connsiteX2" fmla="*/ 1721246 w 1721246"/>
                  <a:gd name="connsiteY2" fmla="*/ 830460 h 830460"/>
                  <a:gd name="connsiteX3" fmla="*/ 0 w 1721246"/>
                  <a:gd name="connsiteY3" fmla="*/ 830460 h 830460"/>
                  <a:gd name="connsiteX4" fmla="*/ 0 w 1721246"/>
                  <a:gd name="connsiteY4" fmla="*/ 0 h 830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246" h="830460">
                    <a:moveTo>
                      <a:pt x="0" y="0"/>
                    </a:moveTo>
                    <a:lnTo>
                      <a:pt x="1721246" y="0"/>
                    </a:lnTo>
                    <a:lnTo>
                      <a:pt x="1721246" y="830460"/>
                    </a:lnTo>
                    <a:lnTo>
                      <a:pt x="0" y="8304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335" tIns="13335" rIns="13335" bIns="13335" numCol="1" spcCol="1270" anchor="ctr" anchorCtr="0">
                <a:noAutofit/>
              </a:bodyPr>
              <a:lstStyle/>
              <a:p>
                <a:pPr algn="ctr" defTabSz="466725">
                  <a:lnSpc>
                    <a:spcPct val="90000"/>
                  </a:lnSpc>
                  <a:spcBef>
                    <a:spcPct val="0"/>
                  </a:spcBef>
                  <a:spcAft>
                    <a:spcPct val="35000"/>
                  </a:spcAft>
                </a:pPr>
                <a:r>
                  <a:rPr lang="de-DE" sz="1050" b="1" dirty="0">
                    <a:solidFill>
                      <a:schemeClr val="tx2"/>
                    </a:solidFill>
                  </a:rPr>
                  <a:t>Nachnutzung</a:t>
                </a:r>
              </a:p>
            </p:txBody>
          </p:sp>
        </p:grpSp>
        <p:sp>
          <p:nvSpPr>
            <p:cNvPr id="39" name="Gebogener Pfeil 38"/>
            <p:cNvSpPr/>
            <p:nvPr/>
          </p:nvSpPr>
          <p:spPr>
            <a:xfrm>
              <a:off x="4257158" y="1340768"/>
              <a:ext cx="4060582" cy="4060582"/>
            </a:xfrm>
            <a:prstGeom prst="circularArrow">
              <a:avLst>
                <a:gd name="adj1" fmla="val 3988"/>
                <a:gd name="adj2" fmla="val 250168"/>
                <a:gd name="adj3" fmla="val 9491266"/>
                <a:gd name="adj4" fmla="val 8227534"/>
                <a:gd name="adj5" fmla="val 4653"/>
              </a:avLst>
            </a:prstGeom>
          </p:spPr>
          <p:style>
            <a:lnRef idx="2">
              <a:schemeClr val="lt1">
                <a:hueOff val="0"/>
                <a:satOff val="0"/>
                <a:lumOff val="0"/>
                <a:alphaOff val="0"/>
              </a:schemeClr>
            </a:lnRef>
            <a:fillRef idx="1">
              <a:schemeClr val="accent2">
                <a:hueOff val="-1024937"/>
                <a:satOff val="-60000"/>
                <a:lumOff val="30000"/>
                <a:alphaOff val="0"/>
              </a:schemeClr>
            </a:fillRef>
            <a:effectRef idx="0">
              <a:schemeClr val="accent2">
                <a:hueOff val="-1024937"/>
                <a:satOff val="-60000"/>
                <a:lumOff val="30000"/>
                <a:alphaOff val="0"/>
              </a:schemeClr>
            </a:effectRef>
            <a:fontRef idx="minor">
              <a:schemeClr val="lt1"/>
            </a:fontRef>
          </p:style>
        </p:sp>
        <p:sp>
          <p:nvSpPr>
            <p:cNvPr id="40" name="Freihandform 39"/>
            <p:cNvSpPr/>
            <p:nvPr/>
          </p:nvSpPr>
          <p:spPr>
            <a:xfrm>
              <a:off x="3901898" y="3102770"/>
              <a:ext cx="1534197" cy="830460"/>
            </a:xfrm>
            <a:custGeom>
              <a:avLst/>
              <a:gdLst>
                <a:gd name="connsiteX0" fmla="*/ 0 w 1141726"/>
                <a:gd name="connsiteY0" fmla="*/ 0 h 830460"/>
                <a:gd name="connsiteX1" fmla="*/ 1141726 w 1141726"/>
                <a:gd name="connsiteY1" fmla="*/ 0 h 830460"/>
                <a:gd name="connsiteX2" fmla="*/ 1141726 w 1141726"/>
                <a:gd name="connsiteY2" fmla="*/ 830460 h 830460"/>
                <a:gd name="connsiteX3" fmla="*/ 0 w 1141726"/>
                <a:gd name="connsiteY3" fmla="*/ 830460 h 830460"/>
                <a:gd name="connsiteX4" fmla="*/ 0 w 1141726"/>
                <a:gd name="connsiteY4" fmla="*/ 0 h 830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726" h="830460">
                  <a:moveTo>
                    <a:pt x="0" y="0"/>
                  </a:moveTo>
                  <a:lnTo>
                    <a:pt x="1141726" y="0"/>
                  </a:lnTo>
                  <a:lnTo>
                    <a:pt x="1141726" y="830460"/>
                  </a:lnTo>
                  <a:lnTo>
                    <a:pt x="0" y="8304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335" tIns="13335" rIns="13335" bIns="13335" numCol="1" spcCol="1270" anchor="ctr" anchorCtr="0">
              <a:noAutofit/>
            </a:bodyPr>
            <a:lstStyle/>
            <a:p>
              <a:pPr algn="ctr" defTabSz="466725">
                <a:lnSpc>
                  <a:spcPct val="90000"/>
                </a:lnSpc>
                <a:spcBef>
                  <a:spcPct val="0"/>
                </a:spcBef>
                <a:spcAft>
                  <a:spcPct val="35000"/>
                </a:spcAft>
              </a:pPr>
              <a:r>
                <a:rPr lang="de-DE" sz="1050" b="1" dirty="0">
                  <a:solidFill>
                    <a:schemeClr val="tx2"/>
                  </a:solidFill>
                </a:rPr>
                <a:t>Planung</a:t>
              </a:r>
            </a:p>
          </p:txBody>
        </p:sp>
        <p:sp>
          <p:nvSpPr>
            <p:cNvPr id="35" name="Gebogener Pfeil 34"/>
            <p:cNvSpPr/>
            <p:nvPr/>
          </p:nvSpPr>
          <p:spPr>
            <a:xfrm>
              <a:off x="4297327" y="1487709"/>
              <a:ext cx="4060582" cy="4060582"/>
            </a:xfrm>
            <a:prstGeom prst="circularArrow">
              <a:avLst>
                <a:gd name="adj1" fmla="val 3988"/>
                <a:gd name="adj2" fmla="val 250168"/>
                <a:gd name="adj3" fmla="val 2367380"/>
                <a:gd name="adj4" fmla="val 776155"/>
                <a:gd name="adj5" fmla="val 4653"/>
              </a:avLst>
            </a:prstGeom>
          </p:spPr>
          <p:style>
            <a:lnRef idx="2">
              <a:schemeClr val="lt1">
                <a:hueOff val="0"/>
                <a:satOff val="0"/>
                <a:lumOff val="0"/>
                <a:alphaOff val="0"/>
              </a:schemeClr>
            </a:lnRef>
            <a:fillRef idx="1">
              <a:schemeClr val="accent2">
                <a:hueOff val="-341646"/>
                <a:satOff val="-20000"/>
                <a:lumOff val="10000"/>
                <a:alphaOff val="0"/>
              </a:schemeClr>
            </a:fillRef>
            <a:effectRef idx="0">
              <a:schemeClr val="accent2">
                <a:hueOff val="-341646"/>
                <a:satOff val="-20000"/>
                <a:lumOff val="10000"/>
                <a:alphaOff val="0"/>
              </a:schemeClr>
            </a:effectRef>
            <a:fontRef idx="minor">
              <a:schemeClr val="lt1"/>
            </a:fontRef>
          </p:style>
        </p:sp>
        <p:pic>
          <p:nvPicPr>
            <p:cNvPr id="44" name="Grafik 43"/>
            <p:cNvPicPr>
              <a:picLocks noChangeAspect="1"/>
            </p:cNvPicPr>
            <p:nvPr/>
          </p:nvPicPr>
          <p:blipFill>
            <a:blip r:embed="rId4"/>
            <a:stretch>
              <a:fillRect/>
            </a:stretch>
          </p:blipFill>
          <p:spPr>
            <a:xfrm rot="3354657">
              <a:off x="6213338" y="1569351"/>
              <a:ext cx="573074" cy="695004"/>
            </a:xfrm>
            <a:prstGeom prst="rect">
              <a:avLst/>
            </a:prstGeom>
          </p:spPr>
        </p:pic>
      </p:grpSp>
      <p:pic>
        <p:nvPicPr>
          <p:cNvPr id="45" name="Grafik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7382" y="2355726"/>
            <a:ext cx="654438" cy="654438"/>
          </a:xfrm>
          <a:prstGeom prst="rect">
            <a:avLst/>
          </a:prstGeom>
        </p:spPr>
      </p:pic>
      <p:sp>
        <p:nvSpPr>
          <p:cNvPr id="46" name="Textfeld 45"/>
          <p:cNvSpPr txBox="1"/>
          <p:nvPr/>
        </p:nvSpPr>
        <p:spPr>
          <a:xfrm>
            <a:off x="1763688" y="3111810"/>
            <a:ext cx="1890210" cy="784830"/>
          </a:xfrm>
          <a:prstGeom prst="rect">
            <a:avLst/>
          </a:prstGeom>
          <a:noFill/>
        </p:spPr>
        <p:txBody>
          <a:bodyPr wrap="square" rtlCol="0">
            <a:spAutoFit/>
          </a:bodyPr>
          <a:lstStyle/>
          <a:p>
            <a:r>
              <a:rPr lang="de-DE" sz="1500" dirty="0">
                <a:solidFill>
                  <a:schemeClr val="tx2"/>
                </a:solidFill>
              </a:rPr>
              <a:t>… und endet mit einer neuen Forschungsfrage</a:t>
            </a:r>
          </a:p>
        </p:txBody>
      </p:sp>
      <p:cxnSp>
        <p:nvCxnSpPr>
          <p:cNvPr id="7" name="Gerade Verbindung mit Pfeil 6"/>
          <p:cNvCxnSpPr/>
          <p:nvPr/>
        </p:nvCxnSpPr>
        <p:spPr bwMode="auto">
          <a:xfrm>
            <a:off x="3005826" y="2638490"/>
            <a:ext cx="1262849" cy="0"/>
          </a:xfrm>
          <a:prstGeom prst="straightConnector1">
            <a:avLst/>
          </a:prstGeom>
          <a:solidFill>
            <a:schemeClr val="accent1"/>
          </a:solidFill>
          <a:ln w="9525" cap="flat" cmpd="sng" algn="ctr">
            <a:solidFill>
              <a:srgbClr val="FF79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 Verbindung mit Pfeil 13"/>
          <p:cNvCxnSpPr/>
          <p:nvPr/>
        </p:nvCxnSpPr>
        <p:spPr bwMode="auto">
          <a:xfrm flipH="1" flipV="1">
            <a:off x="3005827" y="2723424"/>
            <a:ext cx="1533182" cy="950297"/>
          </a:xfrm>
          <a:prstGeom prst="straightConnector1">
            <a:avLst/>
          </a:prstGeom>
          <a:solidFill>
            <a:schemeClr val="accent1"/>
          </a:solidFill>
          <a:ln w="9525" cap="flat" cmpd="sng" algn="ctr">
            <a:solidFill>
              <a:srgbClr val="FF79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22347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16</a:t>
            </a:fld>
            <a:endParaRPr lang="de-DE" dirty="0"/>
          </a:p>
        </p:txBody>
      </p:sp>
      <p:sp>
        <p:nvSpPr>
          <p:cNvPr id="7" name="Textplatzhalter 6"/>
          <p:cNvSpPr>
            <a:spLocks noGrp="1"/>
          </p:cNvSpPr>
          <p:nvPr>
            <p:ph type="body" sz="quarter" idx="16"/>
          </p:nvPr>
        </p:nvSpPr>
        <p:spPr/>
        <p:txBody>
          <a:bodyPr/>
          <a:lstStyle/>
          <a:p>
            <a:r>
              <a:rPr lang="de-DE" dirty="0" smtClean="0"/>
              <a:t>Der Forschungsdatenlebenszyklus</a:t>
            </a:r>
            <a:endParaRPr lang="de-DE" dirty="0"/>
          </a:p>
        </p:txBody>
      </p:sp>
      <p:sp>
        <p:nvSpPr>
          <p:cNvPr id="8" name="Textplatzhalter 7"/>
          <p:cNvSpPr>
            <a:spLocks noGrp="1"/>
          </p:cNvSpPr>
          <p:nvPr>
            <p:ph type="body" sz="quarter" idx="17"/>
          </p:nvPr>
        </p:nvSpPr>
        <p:spPr/>
        <p:txBody>
          <a:bodyPr/>
          <a:lstStyle/>
          <a:p>
            <a:r>
              <a:rPr lang="de-DE" dirty="0" smtClean="0"/>
              <a:t>Datenlebenszyklus vs. FDM-Zyklus</a:t>
            </a:r>
            <a:endParaRPr lang="de-DE" dirty="0"/>
          </a:p>
        </p:txBody>
      </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7670" y="1292317"/>
            <a:ext cx="3195048" cy="3195048"/>
          </a:xfrm>
          <a:prstGeom prst="rect">
            <a:avLst/>
          </a:prstGeom>
        </p:spPr>
      </p:pic>
    </p:spTree>
    <p:extLst>
      <p:ext uri="{BB962C8B-B14F-4D97-AF65-F5344CB8AC3E}">
        <p14:creationId xmlns:p14="http://schemas.microsoft.com/office/powerpoint/2010/main" val="34146638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stretch>
            <a:fillRect t="-9000" b="-9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17</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en-GB" sz="3600" dirty="0" smtClean="0">
                <a:solidFill>
                  <a:srgbClr val="003359"/>
                </a:solidFill>
              </a:rPr>
              <a:t>Forschungsdaten-Policies und Leitlinien</a:t>
            </a:r>
            <a:endParaRPr lang="en-GB" sz="3600" dirty="0">
              <a:solidFill>
                <a:srgbClr val="003359"/>
              </a:solidFill>
            </a:endParaRPr>
          </a:p>
        </p:txBody>
      </p:sp>
    </p:spTree>
    <p:extLst>
      <p:ext uri="{BB962C8B-B14F-4D97-AF65-F5344CB8AC3E}">
        <p14:creationId xmlns:p14="http://schemas.microsoft.com/office/powerpoint/2010/main" val="2795048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18</a:t>
            </a:fld>
            <a:endParaRPr lang="de-DE" dirty="0"/>
          </a:p>
        </p:txBody>
      </p:sp>
      <p:sp>
        <p:nvSpPr>
          <p:cNvPr id="9" name="Textplatzhalter 8"/>
          <p:cNvSpPr>
            <a:spLocks noGrp="1"/>
          </p:cNvSpPr>
          <p:nvPr>
            <p:ph type="body" sz="quarter" idx="16"/>
          </p:nvPr>
        </p:nvSpPr>
        <p:spPr/>
        <p:txBody>
          <a:bodyPr/>
          <a:lstStyle/>
          <a:p>
            <a:r>
              <a:rPr lang="en-GB" sz="2400" dirty="0" smtClean="0"/>
              <a:t>Forschungsdaten-Policies</a:t>
            </a:r>
            <a:endParaRPr lang="en-GB" sz="2400" dirty="0"/>
          </a:p>
        </p:txBody>
      </p:sp>
      <p:sp>
        <p:nvSpPr>
          <p:cNvPr id="10" name="Textplatzhalter 9"/>
          <p:cNvSpPr>
            <a:spLocks noGrp="1"/>
          </p:cNvSpPr>
          <p:nvPr>
            <p:ph type="body" sz="quarter" idx="17"/>
          </p:nvPr>
        </p:nvSpPr>
        <p:spPr/>
        <p:txBody>
          <a:bodyPr/>
          <a:lstStyle/>
          <a:p>
            <a:r>
              <a:rPr lang="en-GB" sz="2000" dirty="0" smtClean="0"/>
              <a:t>Definition</a:t>
            </a:r>
            <a:endParaRPr lang="en-GB" sz="2000" dirty="0"/>
          </a:p>
        </p:txBody>
      </p:sp>
      <p:sp>
        <p:nvSpPr>
          <p:cNvPr id="6" name="Inhaltsplatzhalter 5"/>
          <p:cNvSpPr>
            <a:spLocks noGrp="1"/>
          </p:cNvSpPr>
          <p:nvPr>
            <p:ph idx="4294967295"/>
          </p:nvPr>
        </p:nvSpPr>
        <p:spPr>
          <a:xfrm>
            <a:off x="453600" y="1294423"/>
            <a:ext cx="3189600" cy="3461724"/>
          </a:xfrm>
          <a:prstGeom prst="rect">
            <a:avLst/>
          </a:prstGeom>
        </p:spPr>
        <p:txBody>
          <a:bodyPr/>
          <a:lstStyle/>
          <a:p>
            <a:pPr>
              <a:lnSpc>
                <a:spcPct val="100000"/>
              </a:lnSpc>
              <a:spcBef>
                <a:spcPts val="0"/>
              </a:spcBef>
              <a:buClr>
                <a:srgbClr val="FF7900"/>
              </a:buClr>
              <a:buFont typeface="Wingdings" panose="05000000000000000000" pitchFamily="2" charset="2"/>
              <a:buChar char="§"/>
            </a:pPr>
            <a:r>
              <a:rPr lang="de-DE" sz="1400" dirty="0"/>
              <a:t>Dokumente, die den zentralen Handlungsrahmen für den Umgang mit Forschungsdaten abstecken</a:t>
            </a:r>
          </a:p>
          <a:p>
            <a:pPr>
              <a:lnSpc>
                <a:spcPct val="100000"/>
              </a:lnSpc>
              <a:spcBef>
                <a:spcPts val="0"/>
              </a:spcBef>
              <a:buClr>
                <a:srgbClr val="FF7900"/>
              </a:buClr>
              <a:buFont typeface="Wingdings" panose="05000000000000000000" pitchFamily="2" charset="2"/>
              <a:buChar char="§"/>
            </a:pPr>
            <a:endParaRPr lang="de-DE" sz="1400" dirty="0"/>
          </a:p>
          <a:p>
            <a:pPr>
              <a:lnSpc>
                <a:spcPct val="100000"/>
              </a:lnSpc>
              <a:spcBef>
                <a:spcPts val="0"/>
              </a:spcBef>
              <a:buClr>
                <a:srgbClr val="FF7900"/>
              </a:buClr>
              <a:buFont typeface="Wingdings" panose="05000000000000000000" pitchFamily="2" charset="2"/>
              <a:buChar char="§"/>
            </a:pPr>
            <a:r>
              <a:rPr lang="de-DE" sz="1400" dirty="0"/>
              <a:t>viele Förderer, Wissenschaftsorganisationen, Fachgebiete, </a:t>
            </a:r>
            <a:r>
              <a:rPr lang="de-DE" sz="1400" dirty="0" smtClean="0"/>
              <a:t>Journale, Verlage </a:t>
            </a:r>
            <a:r>
              <a:rPr lang="de-DE" sz="1400" dirty="0"/>
              <a:t>und zunehmend mehr Hochschulen haben eigene Forschungsdaten-Policies</a:t>
            </a:r>
          </a:p>
          <a:p>
            <a:pPr>
              <a:lnSpc>
                <a:spcPct val="100000"/>
              </a:lnSpc>
              <a:spcBef>
                <a:spcPts val="0"/>
              </a:spcBef>
              <a:buClr>
                <a:srgbClr val="FF7900"/>
              </a:buClr>
              <a:buFont typeface="Wingdings" panose="05000000000000000000" pitchFamily="2" charset="2"/>
              <a:buChar char="§"/>
            </a:pPr>
            <a:endParaRPr lang="de-DE" sz="1400" dirty="0"/>
          </a:p>
          <a:p>
            <a:pPr>
              <a:lnSpc>
                <a:spcPct val="100000"/>
              </a:lnSpc>
              <a:spcBef>
                <a:spcPts val="0"/>
              </a:spcBef>
              <a:buClr>
                <a:srgbClr val="FF7900"/>
              </a:buClr>
              <a:buFont typeface="Wingdings" panose="05000000000000000000" pitchFamily="2" charset="2"/>
              <a:buChar char="§"/>
            </a:pPr>
            <a:r>
              <a:rPr lang="de-DE" sz="1400" dirty="0"/>
              <a:t>unterschiedliche Verbindlichkeitsgrade und Charaktere </a:t>
            </a:r>
          </a:p>
        </p:txBody>
      </p:sp>
      <p:sp>
        <p:nvSpPr>
          <p:cNvPr id="2" name="Rechteck 1"/>
          <p:cNvSpPr/>
          <p:nvPr/>
        </p:nvSpPr>
        <p:spPr>
          <a:xfrm>
            <a:off x="4051114" y="4130899"/>
            <a:ext cx="4943345" cy="369332"/>
          </a:xfrm>
          <a:prstGeom prst="rect">
            <a:avLst/>
          </a:prstGeom>
        </p:spPr>
        <p:txBody>
          <a:bodyPr wrap="square">
            <a:spAutoFit/>
          </a:bodyPr>
          <a:lstStyle/>
          <a:p>
            <a:r>
              <a:rPr lang="de-DE" sz="600" dirty="0">
                <a:latin typeface="Arial" panose="020B0604020202020204" pitchFamily="34" charset="0"/>
              </a:rPr>
              <a:t>Aus Hiemenz, Bea und Monika Kuberek: Empfehlungen zur Erstellung institutioneller Forschungsdaten-Policies. Das Forschungsdaten-Policy-Kit als generischer Baukasten mit Leitfragen und Textbausteinen für Hochschulen in Deutschland, Berlin: Technische Universität - DepositOnce, 2018. https://depositonce.tu-berlin.de//handle/11303/8372.</a:t>
            </a:r>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5099" y="1211627"/>
            <a:ext cx="3758513" cy="2900470"/>
          </a:xfrm>
          <a:prstGeom prst="rect">
            <a:avLst/>
          </a:prstGeom>
        </p:spPr>
      </p:pic>
    </p:spTree>
    <p:extLst>
      <p:ext uri="{BB962C8B-B14F-4D97-AF65-F5344CB8AC3E}">
        <p14:creationId xmlns:p14="http://schemas.microsoft.com/office/powerpoint/2010/main" val="317606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19</a:t>
            </a:fld>
            <a:endParaRPr lang="de-DE" dirty="0"/>
          </a:p>
        </p:txBody>
      </p:sp>
      <p:sp>
        <p:nvSpPr>
          <p:cNvPr id="7" name="Textplatzhalter 6"/>
          <p:cNvSpPr>
            <a:spLocks noGrp="1"/>
          </p:cNvSpPr>
          <p:nvPr>
            <p:ph type="body" sz="quarter" idx="16"/>
          </p:nvPr>
        </p:nvSpPr>
        <p:spPr/>
        <p:txBody>
          <a:bodyPr/>
          <a:lstStyle/>
          <a:p>
            <a:r>
              <a:rPr lang="en-GB" sz="2400" dirty="0" smtClean="0"/>
              <a:t>Forschungsdaten-Policies</a:t>
            </a:r>
            <a:endParaRPr lang="en-GB" sz="2400" dirty="0"/>
          </a:p>
        </p:txBody>
      </p:sp>
      <p:sp>
        <p:nvSpPr>
          <p:cNvPr id="8" name="Textplatzhalter 7"/>
          <p:cNvSpPr>
            <a:spLocks noGrp="1"/>
          </p:cNvSpPr>
          <p:nvPr>
            <p:ph type="body" sz="quarter" idx="17"/>
          </p:nvPr>
        </p:nvSpPr>
        <p:spPr>
          <a:xfrm>
            <a:off x="438888" y="633756"/>
            <a:ext cx="8226000" cy="671512"/>
          </a:xfrm>
        </p:spPr>
        <p:txBody>
          <a:bodyPr/>
          <a:lstStyle/>
          <a:p>
            <a:r>
              <a:rPr lang="en-GB" sz="2000" dirty="0" smtClean="0"/>
              <a:t>Wichtige Policies von Drittmittelgebern I</a:t>
            </a:r>
            <a:endParaRPr lang="en-GB" sz="2000" dirty="0"/>
          </a:p>
        </p:txBody>
      </p:sp>
      <p:sp>
        <p:nvSpPr>
          <p:cNvPr id="6" name="Inhaltsplatzhalter 5"/>
          <p:cNvSpPr>
            <a:spLocks noGrp="1"/>
          </p:cNvSpPr>
          <p:nvPr>
            <p:ph idx="4294967295"/>
          </p:nvPr>
        </p:nvSpPr>
        <p:spPr>
          <a:xfrm>
            <a:off x="355878" y="983769"/>
            <a:ext cx="8529856" cy="3394472"/>
          </a:xfrm>
          <a:prstGeom prst="rect">
            <a:avLst/>
          </a:prstGeom>
        </p:spPr>
        <p:txBody>
          <a:bodyPr/>
          <a:lstStyle/>
          <a:p>
            <a:pPr marL="0" indent="0">
              <a:spcBef>
                <a:spcPts val="0"/>
              </a:spcBef>
              <a:buNone/>
            </a:pPr>
            <a:endParaRPr lang="de-DE" sz="1800" dirty="0"/>
          </a:p>
          <a:p>
            <a:pPr marL="0" indent="0">
              <a:spcBef>
                <a:spcPts val="0"/>
              </a:spcBef>
              <a:buClr>
                <a:srgbClr val="FF7900"/>
              </a:buClr>
              <a:buNone/>
            </a:pPr>
            <a:r>
              <a:rPr lang="de-DE" sz="1800" dirty="0"/>
              <a:t>Deutsche Forschungsgemeinschaft (DFG): </a:t>
            </a:r>
            <a:r>
              <a:rPr lang="de-DE" sz="1800" dirty="0">
                <a:hlinkClick r:id="rId2"/>
              </a:rPr>
              <a:t>Leitlinien zum Umgang mit Forschungsdaten</a:t>
            </a:r>
            <a:r>
              <a:rPr lang="de-DE" sz="1800" dirty="0"/>
              <a:t> (2015)</a:t>
            </a:r>
          </a:p>
          <a:p>
            <a:pPr marL="0" indent="0">
              <a:spcBef>
                <a:spcPts val="0"/>
              </a:spcBef>
              <a:buClr>
                <a:srgbClr val="FF7900"/>
              </a:buClr>
              <a:buNone/>
            </a:pPr>
            <a:endParaRPr lang="de-DE" sz="1500" dirty="0"/>
          </a:p>
          <a:p>
            <a:pPr marL="0" indent="0">
              <a:spcBef>
                <a:spcPts val="0"/>
              </a:spcBef>
              <a:buNone/>
            </a:pPr>
            <a:r>
              <a:rPr lang="de-DE" sz="1400" dirty="0"/>
              <a:t>„[…] Wenn aus Projektmitteln systematisch Forschungsdaten oder Informationen gewonnen werden, die 	für die Nachnutzung durch andere Wissenschaftlerinnen und Wissenschaftler geeignet sind, legen Sie 	bitte dar, ob und auf welche Weise diese für andere zur Verfügung gestellt werden. Bitte berücksichtigen 	Sie dabei auch - sofern vorhanden - die in Ihrer Fachdisziplin existierenden Standards und die Angebote 	existierender Datenrepositorien oder Archive. […]“ </a:t>
            </a:r>
          </a:p>
          <a:p>
            <a:pPr marL="0" indent="0">
              <a:spcBef>
                <a:spcPts val="0"/>
              </a:spcBef>
              <a:buNone/>
            </a:pPr>
            <a:endParaRPr lang="de-DE" sz="1050" dirty="0"/>
          </a:p>
          <a:p>
            <a:pPr marL="0" indent="0">
              <a:spcBef>
                <a:spcPts val="0"/>
              </a:spcBef>
              <a:buNone/>
            </a:pPr>
            <a:r>
              <a:rPr lang="de-DE" sz="1400" dirty="0"/>
              <a:t>„Die für die Nachnutzung der Forschungsdaten anfallenden projektspezifischen Kosten können Sie im Rahmen des Projekts beantragen.“ </a:t>
            </a:r>
          </a:p>
          <a:p>
            <a:pPr>
              <a:spcBef>
                <a:spcPts val="0"/>
              </a:spcBef>
            </a:pPr>
            <a:endParaRPr lang="de-DE" sz="900" dirty="0"/>
          </a:p>
          <a:p>
            <a:pPr marL="0" indent="0">
              <a:spcBef>
                <a:spcPts val="0"/>
              </a:spcBef>
              <a:buNone/>
            </a:pPr>
            <a:endParaRPr lang="de-DE" sz="1500" dirty="0">
              <a:solidFill>
                <a:srgbClr val="003359"/>
              </a:solidFill>
              <a:hlinkClick r:id="rId3"/>
            </a:endParaRPr>
          </a:p>
          <a:p>
            <a:pPr marL="0" indent="0">
              <a:spcBef>
                <a:spcPts val="0"/>
              </a:spcBef>
              <a:buClr>
                <a:srgbClr val="FF7900"/>
              </a:buClr>
              <a:buNone/>
            </a:pPr>
            <a:r>
              <a:rPr lang="de-DE" sz="1800" dirty="0">
                <a:solidFill>
                  <a:srgbClr val="003359"/>
                </a:solidFill>
              </a:rPr>
              <a:t>Europäische Kommission: </a:t>
            </a:r>
            <a:r>
              <a:rPr lang="de-DE" sz="1800" dirty="0">
                <a:solidFill>
                  <a:srgbClr val="003359"/>
                </a:solidFill>
                <a:hlinkClick r:id="rId4" action="ppaction://hlinkfile"/>
              </a:rPr>
              <a:t>Horizon Europe </a:t>
            </a:r>
            <a:r>
              <a:rPr lang="de-DE" sz="1800" dirty="0">
                <a:solidFill>
                  <a:srgbClr val="003359"/>
                </a:solidFill>
              </a:rPr>
              <a:t>(2020)</a:t>
            </a:r>
          </a:p>
          <a:p>
            <a:pPr marL="0" indent="0">
              <a:spcBef>
                <a:spcPts val="0"/>
              </a:spcBef>
              <a:buNone/>
            </a:pPr>
            <a:r>
              <a:rPr lang="de-DE" sz="1500" dirty="0">
                <a:solidFill>
                  <a:srgbClr val="003359"/>
                </a:solidFill>
              </a:rPr>
              <a:t>     </a:t>
            </a:r>
            <a:endParaRPr lang="de-DE" sz="1050" dirty="0">
              <a:solidFill>
                <a:srgbClr val="003359"/>
              </a:solidFill>
            </a:endParaRPr>
          </a:p>
          <a:p>
            <a:pPr marL="0" indent="0">
              <a:spcBef>
                <a:spcPts val="0"/>
              </a:spcBef>
              <a:buNone/>
            </a:pPr>
            <a:r>
              <a:rPr lang="de-DE" sz="1400" dirty="0">
                <a:solidFill>
                  <a:srgbClr val="003359"/>
                </a:solidFill>
              </a:rPr>
              <a:t>100% Open Data in allen Programmbereichen, Datenmanagement-Plan obligatorisch, Opt-Out möglich</a:t>
            </a:r>
          </a:p>
          <a:p>
            <a:pPr marL="0" indent="0">
              <a:spcBef>
                <a:spcPts val="0"/>
              </a:spcBef>
              <a:buNone/>
            </a:pPr>
            <a:endParaRPr lang="de-DE" sz="900" dirty="0"/>
          </a:p>
          <a:p>
            <a:pPr marL="0" indent="0">
              <a:spcBef>
                <a:spcPts val="0"/>
              </a:spcBef>
              <a:buNone/>
            </a:pPr>
            <a:endParaRPr lang="de-DE" sz="900" dirty="0"/>
          </a:p>
          <a:p>
            <a:pPr marL="0" indent="0">
              <a:spcBef>
                <a:spcPts val="0"/>
              </a:spcBef>
              <a:buNone/>
            </a:pPr>
            <a:r>
              <a:rPr lang="de-DE" sz="1500" dirty="0"/>
              <a:t/>
            </a:r>
            <a:br>
              <a:rPr lang="de-DE" sz="1500" dirty="0"/>
            </a:br>
            <a:endParaRPr lang="de-DE" sz="1500" dirty="0"/>
          </a:p>
        </p:txBody>
      </p:sp>
    </p:spTree>
    <p:extLst>
      <p:ext uri="{BB962C8B-B14F-4D97-AF65-F5344CB8AC3E}">
        <p14:creationId xmlns:p14="http://schemas.microsoft.com/office/powerpoint/2010/main" val="389874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stretch>
            <a:fillRect t="-9000" b="-9000"/>
          </a:stretch>
        </a:blipFill>
        <a:effectLst/>
      </p:bgPr>
    </p:bg>
    <p:spTree>
      <p:nvGrpSpPr>
        <p:cNvPr id="1" name=""/>
        <p:cNvGrpSpPr/>
        <p:nvPr/>
      </p:nvGrpSpPr>
      <p:grpSpPr>
        <a:xfrm>
          <a:off x="0" y="0"/>
          <a:ext cx="0" cy="0"/>
          <a:chOff x="0" y="0"/>
          <a:chExt cx="0" cy="0"/>
        </a:xfrm>
      </p:grpSpPr>
      <p:sp>
        <p:nvSpPr>
          <p:cNvPr id="8" name="Titel 7"/>
          <p:cNvSpPr>
            <a:spLocks noGrp="1"/>
          </p:cNvSpPr>
          <p:nvPr>
            <p:ph type="title"/>
          </p:nvPr>
        </p:nvSpPr>
        <p:spPr/>
        <p:txBody>
          <a:bodyPr>
            <a:noAutofit/>
          </a:bodyPr>
          <a:lstStyle/>
          <a:p>
            <a:r>
              <a:rPr lang="de-DE" dirty="0" smtClean="0"/>
              <a:t>Was Sie erwartet</a:t>
            </a:r>
            <a:endParaRPr lang="de-DE" dirty="0"/>
          </a:p>
        </p:txBody>
      </p:sp>
      <p:sp>
        <p:nvSpPr>
          <p:cNvPr id="2" name="Foliennummernplatzhalter 1"/>
          <p:cNvSpPr>
            <a:spLocks noGrp="1"/>
          </p:cNvSpPr>
          <p:nvPr>
            <p:ph type="sldNum" sz="quarter" idx="12"/>
          </p:nvPr>
        </p:nvSpPr>
        <p:spPr/>
        <p:txBody>
          <a:bodyPr/>
          <a:lstStyle/>
          <a:p>
            <a:fld id="{A6467279-1C4C-D949-8120-26D4D3C331E6}" type="slidenum">
              <a:rPr lang="de-DE" smtClean="0"/>
              <a:t>2</a:t>
            </a:fld>
            <a:endParaRPr lang="de-DE" dirty="0"/>
          </a:p>
        </p:txBody>
      </p:sp>
      <p:sp>
        <p:nvSpPr>
          <p:cNvPr id="9" name="Untertitel 8"/>
          <p:cNvSpPr>
            <a:spLocks noGrp="1"/>
          </p:cNvSpPr>
          <p:nvPr>
            <p:ph type="subTitle" idx="13"/>
          </p:nvPr>
        </p:nvSpPr>
        <p:spPr/>
        <p:txBody>
          <a:bodyPr>
            <a:normAutofit/>
          </a:bodyPr>
          <a:lstStyle/>
          <a:p>
            <a:r>
              <a:rPr lang="de-DE" sz="2000" dirty="0" smtClean="0"/>
              <a:t>Unser Weg zum Grundlagenwissen FDM</a:t>
            </a:r>
            <a:endParaRPr lang="de-DE" sz="2000" dirty="0"/>
          </a:p>
        </p:txBody>
      </p:sp>
      <p:sp>
        <p:nvSpPr>
          <p:cNvPr id="10" name="Textplatzhalter 9"/>
          <p:cNvSpPr>
            <a:spLocks noGrp="1"/>
          </p:cNvSpPr>
          <p:nvPr>
            <p:ph type="body" sz="quarter" idx="14"/>
          </p:nvPr>
        </p:nvSpPr>
        <p:spPr>
          <a:xfrm>
            <a:off x="503238" y="1237325"/>
            <a:ext cx="8137524" cy="2808725"/>
          </a:xfrm>
        </p:spPr>
        <p:txBody>
          <a:bodyPr/>
          <a:lstStyle/>
          <a:p>
            <a:pPr marL="257175" indent="-257175">
              <a:spcBef>
                <a:spcPts val="600"/>
              </a:spcBef>
              <a:buClr>
                <a:srgbClr val="FF7900"/>
              </a:buClr>
              <a:buFont typeface="+mj-lt"/>
              <a:buAutoNum type="arabicPeriod"/>
            </a:pPr>
            <a:r>
              <a:rPr lang="de-DE" dirty="0"/>
              <a:t>Grundbegriffe</a:t>
            </a:r>
          </a:p>
          <a:p>
            <a:pPr marL="257175" indent="-257175">
              <a:spcBef>
                <a:spcPts val="600"/>
              </a:spcBef>
              <a:buClr>
                <a:srgbClr val="FF7900"/>
              </a:buClr>
              <a:buFont typeface="+mj-lt"/>
              <a:buAutoNum type="arabicPeriod"/>
            </a:pPr>
            <a:r>
              <a:rPr lang="de-DE" dirty="0"/>
              <a:t>Warum Forschungsdatenmanagement?</a:t>
            </a:r>
          </a:p>
          <a:p>
            <a:pPr marL="257175" indent="-257175">
              <a:spcBef>
                <a:spcPts val="600"/>
              </a:spcBef>
              <a:buClr>
                <a:srgbClr val="FF7900"/>
              </a:buClr>
              <a:buFont typeface="+mj-lt"/>
              <a:buAutoNum type="arabicPeriod"/>
            </a:pPr>
            <a:r>
              <a:rPr lang="de-DE" dirty="0"/>
              <a:t>Der Forschungsdatenlebenszyklus</a:t>
            </a:r>
          </a:p>
          <a:p>
            <a:pPr marL="257175" indent="-257175">
              <a:spcBef>
                <a:spcPts val="600"/>
              </a:spcBef>
              <a:buClr>
                <a:srgbClr val="FF7900"/>
              </a:buClr>
              <a:buFont typeface="+mj-lt"/>
              <a:buAutoNum type="arabicPeriod"/>
            </a:pPr>
            <a:r>
              <a:rPr lang="de-DE" dirty="0"/>
              <a:t>Forschungsdaten-Policies </a:t>
            </a:r>
          </a:p>
          <a:p>
            <a:pPr marL="257175" indent="-257175">
              <a:spcBef>
                <a:spcPts val="600"/>
              </a:spcBef>
              <a:buClr>
                <a:srgbClr val="FF7900"/>
              </a:buClr>
              <a:buFont typeface="+mj-lt"/>
              <a:buAutoNum type="arabicPeriod"/>
            </a:pPr>
            <a:r>
              <a:rPr lang="de-DE" dirty="0"/>
              <a:t>Die FAIR-Prinzipien </a:t>
            </a:r>
          </a:p>
          <a:p>
            <a:pPr marL="257175" indent="-257175">
              <a:spcBef>
                <a:spcPts val="600"/>
              </a:spcBef>
              <a:buClr>
                <a:srgbClr val="FF7900"/>
              </a:buClr>
              <a:buFont typeface="+mj-lt"/>
              <a:buAutoNum type="arabicPeriod"/>
            </a:pPr>
            <a:r>
              <a:rPr lang="de-DE" dirty="0"/>
              <a:t>Planen und Organisieren</a:t>
            </a:r>
          </a:p>
          <a:p>
            <a:pPr marL="257175" indent="-257175">
              <a:spcBef>
                <a:spcPts val="600"/>
              </a:spcBef>
              <a:buClr>
                <a:srgbClr val="FF7900"/>
              </a:buClr>
              <a:buFont typeface="+mj-lt"/>
              <a:buAutoNum type="arabicPeriod"/>
            </a:pPr>
            <a:r>
              <a:rPr lang="de-DE" dirty="0" smtClean="0"/>
              <a:t>Datendokumentation und Metadaten</a:t>
            </a:r>
            <a:endParaRPr lang="de-DE" dirty="0"/>
          </a:p>
          <a:p>
            <a:pPr marL="257175" indent="-257175">
              <a:spcBef>
                <a:spcPts val="600"/>
              </a:spcBef>
              <a:buClr>
                <a:srgbClr val="FF7900"/>
              </a:buClr>
              <a:buFont typeface="+mj-lt"/>
              <a:buAutoNum type="arabicPeriod"/>
            </a:pPr>
            <a:r>
              <a:rPr lang="de-DE" dirty="0"/>
              <a:t>Zugang und Publikation</a:t>
            </a:r>
          </a:p>
          <a:p>
            <a:pPr marL="257175" indent="-257175">
              <a:spcBef>
                <a:spcPts val="600"/>
              </a:spcBef>
              <a:buClr>
                <a:srgbClr val="FF7900"/>
              </a:buClr>
              <a:buFont typeface="+mj-lt"/>
              <a:buAutoNum type="arabicPeriod"/>
            </a:pPr>
            <a:r>
              <a:rPr lang="de-DE" dirty="0"/>
              <a:t>Speicherung und (Langzeit)Archivierung</a:t>
            </a:r>
          </a:p>
          <a:p>
            <a:pPr marL="257175" indent="-257175">
              <a:spcBef>
                <a:spcPts val="600"/>
              </a:spcBef>
              <a:buClr>
                <a:srgbClr val="FF7900"/>
              </a:buClr>
              <a:buFont typeface="+mj-lt"/>
              <a:buAutoNum type="arabicPeriod"/>
            </a:pPr>
            <a:r>
              <a:rPr lang="de-DE" dirty="0"/>
              <a:t>Rechtliche Aspekte</a:t>
            </a:r>
          </a:p>
          <a:p>
            <a:pPr marL="257175" indent="-257175">
              <a:spcBef>
                <a:spcPts val="600"/>
              </a:spcBef>
              <a:buClr>
                <a:srgbClr val="FF7900"/>
              </a:buClr>
              <a:buFont typeface="+mj-lt"/>
              <a:buAutoNum type="arabicPeriod"/>
            </a:pPr>
            <a:r>
              <a:rPr lang="de-DE" dirty="0" smtClean="0"/>
              <a:t>Weiterführende Information</a:t>
            </a:r>
            <a:endParaRPr lang="de-DE" dirty="0"/>
          </a:p>
          <a:p>
            <a:endParaRPr lang="en-GB" dirty="0"/>
          </a:p>
        </p:txBody>
      </p:sp>
    </p:spTree>
    <p:extLst>
      <p:ext uri="{BB962C8B-B14F-4D97-AF65-F5344CB8AC3E}">
        <p14:creationId xmlns:p14="http://schemas.microsoft.com/office/powerpoint/2010/main" val="304588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20</a:t>
            </a:fld>
            <a:endParaRPr lang="de-DE" dirty="0"/>
          </a:p>
        </p:txBody>
      </p:sp>
      <p:sp>
        <p:nvSpPr>
          <p:cNvPr id="4" name="Textplatzhalter 3"/>
          <p:cNvSpPr>
            <a:spLocks noGrp="1"/>
          </p:cNvSpPr>
          <p:nvPr>
            <p:ph type="body" sz="quarter" idx="16"/>
          </p:nvPr>
        </p:nvSpPr>
        <p:spPr/>
        <p:txBody>
          <a:bodyPr/>
          <a:lstStyle/>
          <a:p>
            <a:r>
              <a:rPr lang="de-DE" sz="2400" dirty="0" smtClean="0"/>
              <a:t>Forschungsdaten-Policies</a:t>
            </a:r>
            <a:endParaRPr lang="de-DE" sz="2400" dirty="0"/>
          </a:p>
        </p:txBody>
      </p:sp>
      <p:sp>
        <p:nvSpPr>
          <p:cNvPr id="5" name="Textplatzhalter 4"/>
          <p:cNvSpPr>
            <a:spLocks noGrp="1"/>
          </p:cNvSpPr>
          <p:nvPr>
            <p:ph type="body" sz="quarter" idx="17"/>
          </p:nvPr>
        </p:nvSpPr>
        <p:spPr/>
        <p:txBody>
          <a:bodyPr/>
          <a:lstStyle/>
          <a:p>
            <a:r>
              <a:rPr lang="de-DE" sz="2000" dirty="0" smtClean="0"/>
              <a:t>Wichtige Policies von Drittmittelgebern II</a:t>
            </a:r>
            <a:endParaRPr lang="de-DE" sz="2000" dirty="0"/>
          </a:p>
        </p:txBody>
      </p:sp>
      <p:sp>
        <p:nvSpPr>
          <p:cNvPr id="7" name="Inhaltsplatzhalter 5"/>
          <p:cNvSpPr txBox="1">
            <a:spLocks/>
          </p:cNvSpPr>
          <p:nvPr/>
        </p:nvSpPr>
        <p:spPr>
          <a:xfrm>
            <a:off x="453600" y="1244543"/>
            <a:ext cx="8226000" cy="103796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endParaRPr lang="de-DE" sz="1800" dirty="0" smtClean="0"/>
          </a:p>
          <a:p>
            <a:pPr marL="0" indent="0">
              <a:spcBef>
                <a:spcPts val="0"/>
              </a:spcBef>
              <a:buClr>
                <a:srgbClr val="FF7900"/>
              </a:buClr>
              <a:buFont typeface="Arial" panose="020B0604020202020204" pitchFamily="34" charset="0"/>
              <a:buNone/>
            </a:pPr>
            <a:r>
              <a:rPr lang="de-DE" sz="1800" dirty="0" smtClean="0"/>
              <a:t>Deutsche Forschungsgemeinschaft (DFG): </a:t>
            </a:r>
            <a:r>
              <a:rPr lang="de-DE" sz="1800" dirty="0" smtClean="0">
                <a:hlinkClick r:id="rId2"/>
              </a:rPr>
              <a:t>Leitlinien zur Sicherung guter wissenschaftlicher Praxis</a:t>
            </a:r>
            <a:r>
              <a:rPr lang="de-DE" sz="1800" dirty="0" smtClean="0"/>
              <a:t> (2019)</a:t>
            </a:r>
          </a:p>
          <a:p>
            <a:pPr marL="0" indent="0">
              <a:spcBef>
                <a:spcPts val="0"/>
              </a:spcBef>
              <a:buFont typeface="Arial" panose="020B0604020202020204" pitchFamily="34" charset="0"/>
              <a:buNone/>
            </a:pPr>
            <a:r>
              <a:rPr lang="de-DE" sz="1500" dirty="0" smtClean="0"/>
              <a:t>	</a:t>
            </a:r>
            <a:endParaRPr lang="de-DE" sz="900" dirty="0" smtClean="0"/>
          </a:p>
          <a:p>
            <a:pPr marL="0" indent="0">
              <a:spcBef>
                <a:spcPts val="0"/>
              </a:spcBef>
              <a:buFont typeface="Arial" panose="020B0604020202020204" pitchFamily="34" charset="0"/>
              <a:buNone/>
            </a:pPr>
            <a:endParaRPr lang="de-DE" sz="900" dirty="0" smtClean="0"/>
          </a:p>
          <a:p>
            <a:pPr marL="0" indent="0">
              <a:spcBef>
                <a:spcPts val="0"/>
              </a:spcBef>
              <a:buFont typeface="Arial" panose="020B0604020202020204" pitchFamily="34" charset="0"/>
              <a:buNone/>
            </a:pPr>
            <a:r>
              <a:rPr lang="de-DE" sz="1500" dirty="0" smtClean="0"/>
              <a:t/>
            </a:r>
            <a:br>
              <a:rPr lang="de-DE" sz="1500" dirty="0" smtClean="0"/>
            </a:br>
            <a:endParaRPr lang="de-DE" sz="1500" dirty="0" smtClean="0"/>
          </a:p>
          <a:p>
            <a:pPr marL="0" indent="0">
              <a:spcBef>
                <a:spcPts val="0"/>
              </a:spcBef>
              <a:buFont typeface="Arial" panose="020B0604020202020204" pitchFamily="34" charset="0"/>
              <a:buNone/>
            </a:pPr>
            <a:endParaRPr lang="de-DE" sz="1200" dirty="0" smtClean="0"/>
          </a:p>
          <a:p>
            <a:pPr>
              <a:spcBef>
                <a:spcPts val="0"/>
              </a:spcBef>
            </a:pPr>
            <a:endParaRPr lang="de-DE" sz="1200" dirty="0"/>
          </a:p>
        </p:txBody>
      </p:sp>
      <p:sp>
        <p:nvSpPr>
          <p:cNvPr id="8" name="Textplatzhalter 3">
            <a:extLst>
              <a:ext uri="{FF2B5EF4-FFF2-40B4-BE49-F238E27FC236}">
                <a16:creationId xmlns:a16="http://schemas.microsoft.com/office/drawing/2014/main" id="{FB301092-C00D-403B-B353-3C40FD2077E2}"/>
              </a:ext>
            </a:extLst>
          </p:cNvPr>
          <p:cNvSpPr>
            <a:spLocks noGrp="1"/>
          </p:cNvSpPr>
          <p:nvPr>
            <p:ph type="body" sz="quarter" idx="4294967295"/>
          </p:nvPr>
        </p:nvSpPr>
        <p:spPr>
          <a:xfrm>
            <a:off x="468311" y="2171896"/>
            <a:ext cx="6148873" cy="1933485"/>
          </a:xfrm>
          <a:prstGeom prst="rect">
            <a:avLst/>
          </a:prstGeom>
        </p:spPr>
        <p:txBody>
          <a:bodyPr/>
          <a:lstStyle/>
          <a:p>
            <a:pPr lvl="0" defTabSz="914400" eaLnBrk="0" fontAlgn="base" hangingPunct="0">
              <a:lnSpc>
                <a:spcPct val="100000"/>
              </a:lnSpc>
              <a:spcBef>
                <a:spcPct val="20000"/>
              </a:spcBef>
              <a:spcAft>
                <a:spcPct val="0"/>
              </a:spcAft>
              <a:buClr>
                <a:srgbClr val="FF7900"/>
              </a:buClr>
              <a:buFont typeface="Wingdings" panose="05000000000000000000" pitchFamily="2" charset="2"/>
              <a:buChar char="§"/>
            </a:pPr>
            <a:r>
              <a:rPr lang="de-DE" sz="1800" kern="0" dirty="0">
                <a:solidFill>
                  <a:srgbClr val="003359"/>
                </a:solidFill>
                <a:latin typeface="Arial"/>
                <a:ea typeface="ＭＳ Ｐゴシック"/>
                <a:cs typeface="+mn-cs"/>
              </a:rPr>
              <a:t>v</a:t>
            </a:r>
            <a:r>
              <a:rPr lang="de-DE" sz="1800" kern="0" dirty="0" smtClean="0">
                <a:solidFill>
                  <a:srgbClr val="003359"/>
                </a:solidFill>
                <a:latin typeface="Arial"/>
                <a:ea typeface="ＭＳ Ｐゴシック"/>
                <a:cs typeface="+mn-cs"/>
              </a:rPr>
              <a:t>on Unis verbindlich </a:t>
            </a:r>
            <a:r>
              <a:rPr lang="de-DE" sz="1800" kern="0" dirty="0">
                <a:solidFill>
                  <a:srgbClr val="003359"/>
                </a:solidFill>
                <a:latin typeface="Arial"/>
                <a:ea typeface="ＭＳ Ｐゴシック"/>
                <a:cs typeface="+mn-cs"/>
              </a:rPr>
              <a:t>umzusetzen bis 31.07.2021</a:t>
            </a:r>
          </a:p>
          <a:p>
            <a:pPr lvl="0" defTabSz="914400" eaLnBrk="0" fontAlgn="base" hangingPunct="0">
              <a:lnSpc>
                <a:spcPct val="100000"/>
              </a:lnSpc>
              <a:spcBef>
                <a:spcPct val="20000"/>
              </a:spcBef>
              <a:spcAft>
                <a:spcPct val="0"/>
              </a:spcAft>
              <a:buClr>
                <a:srgbClr val="FF7900"/>
              </a:buClr>
              <a:buFont typeface="Wingdings" panose="05000000000000000000" pitchFamily="2" charset="2"/>
              <a:buChar char="§"/>
            </a:pPr>
            <a:r>
              <a:rPr lang="de-DE" sz="1800" kern="0" dirty="0">
                <a:solidFill>
                  <a:srgbClr val="003359"/>
                </a:solidFill>
                <a:latin typeface="Arial"/>
                <a:ea typeface="ＭＳ Ｐゴシック"/>
                <a:cs typeface="+mn-cs"/>
              </a:rPr>
              <a:t>besonders relevant für FDM:</a:t>
            </a:r>
          </a:p>
          <a:p>
            <a:pPr marL="600075" lvl="1" indent="-257175" defTabSz="914400" eaLnBrk="0" fontAlgn="base" hangingPunct="0">
              <a:lnSpc>
                <a:spcPct val="100000"/>
              </a:lnSpc>
              <a:spcBef>
                <a:spcPct val="20000"/>
              </a:spcBef>
              <a:spcAft>
                <a:spcPct val="0"/>
              </a:spcAft>
              <a:buClr>
                <a:srgbClr val="408988"/>
              </a:buClr>
            </a:pPr>
            <a:r>
              <a:rPr lang="de-DE" sz="1400" kern="0" dirty="0">
                <a:solidFill>
                  <a:srgbClr val="003359"/>
                </a:solidFill>
                <a:ea typeface="ＭＳ Ｐゴシック"/>
              </a:rPr>
              <a:t>Daten sind mit relevanten Metadaten zu versehen (Leitlinie 11)</a:t>
            </a:r>
          </a:p>
          <a:p>
            <a:pPr marL="600075" lvl="1" indent="-257175" defTabSz="914400" eaLnBrk="0" fontAlgn="base" hangingPunct="0">
              <a:lnSpc>
                <a:spcPct val="100000"/>
              </a:lnSpc>
              <a:spcBef>
                <a:spcPct val="20000"/>
              </a:spcBef>
              <a:spcAft>
                <a:spcPct val="0"/>
              </a:spcAft>
              <a:buClr>
                <a:srgbClr val="408988"/>
              </a:buClr>
            </a:pPr>
            <a:r>
              <a:rPr lang="de-DE" sz="1400" kern="0" dirty="0">
                <a:solidFill>
                  <a:srgbClr val="003359"/>
                </a:solidFill>
                <a:ea typeface="ＭＳ Ｐゴシック"/>
              </a:rPr>
              <a:t>Daten sind nach Community-Standards zu dokumentieren (Leitlinie 12)</a:t>
            </a:r>
          </a:p>
          <a:p>
            <a:pPr marL="600075" lvl="1" indent="-257175" defTabSz="914400" eaLnBrk="0" fontAlgn="base" hangingPunct="0">
              <a:lnSpc>
                <a:spcPct val="100000"/>
              </a:lnSpc>
              <a:spcBef>
                <a:spcPct val="20000"/>
              </a:spcBef>
              <a:spcAft>
                <a:spcPct val="0"/>
              </a:spcAft>
              <a:buClr>
                <a:srgbClr val="408988"/>
              </a:buClr>
            </a:pPr>
            <a:r>
              <a:rPr lang="de-DE" sz="1400" kern="0" dirty="0">
                <a:solidFill>
                  <a:srgbClr val="003359"/>
                </a:solidFill>
                <a:ea typeface="ＭＳ Ｐゴシック"/>
              </a:rPr>
              <a:t>Der öffentliche Zugang zu Forschungsergebnissen ist „wo immer möglich“ sicher zu stellen (Leitlinie 13)</a:t>
            </a:r>
          </a:p>
          <a:p>
            <a:pPr marL="600075" lvl="1" indent="-257175" defTabSz="914400" eaLnBrk="0" fontAlgn="base" hangingPunct="0">
              <a:lnSpc>
                <a:spcPct val="100000"/>
              </a:lnSpc>
              <a:spcBef>
                <a:spcPct val="20000"/>
              </a:spcBef>
              <a:spcAft>
                <a:spcPct val="0"/>
              </a:spcAft>
              <a:buClr>
                <a:srgbClr val="408988"/>
              </a:buClr>
            </a:pPr>
            <a:r>
              <a:rPr lang="de-DE" sz="1400" kern="0" dirty="0">
                <a:solidFill>
                  <a:srgbClr val="003359"/>
                </a:solidFill>
                <a:ea typeface="ＭＳ Ｐゴシック"/>
              </a:rPr>
              <a:t>Daten sind sachgerecht für mindestens 10 Jahre zu archivieren (Leitlinie 17)</a:t>
            </a:r>
          </a:p>
          <a:p>
            <a:pPr marL="450056" lvl="1" indent="-192881">
              <a:buFontTx/>
              <a:buChar char="-"/>
            </a:pPr>
            <a:endParaRPr lang="de-DE" sz="1400" dirty="0" smtClean="0"/>
          </a:p>
          <a:p>
            <a:pPr marL="0" indent="0">
              <a:buNone/>
            </a:pPr>
            <a:endParaRPr lang="de-DE" sz="1400" dirty="0"/>
          </a:p>
        </p:txBody>
      </p:sp>
      <p:pic>
        <p:nvPicPr>
          <p:cNvPr id="9" name="Grafik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09779" y="1939971"/>
            <a:ext cx="1784533" cy="2517822"/>
          </a:xfrm>
          <a:prstGeom prst="rect">
            <a:avLst/>
          </a:prstGeom>
        </p:spPr>
      </p:pic>
    </p:spTree>
    <p:extLst>
      <p:ext uri="{BB962C8B-B14F-4D97-AF65-F5344CB8AC3E}">
        <p14:creationId xmlns:p14="http://schemas.microsoft.com/office/powerpoint/2010/main" val="2618663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r>
              <a:rPr lang="de-DE" dirty="0" smtClean="0"/>
              <a:t> </a:t>
            </a:r>
            <a:fld id="{EFC97D4C-8DDB-44B4-B504-A023093F4EF0}" type="slidenum">
              <a:rPr lang="de-DE" smtClean="0"/>
              <a:pPr>
                <a:defRPr/>
              </a:pPr>
              <a:t>21</a:t>
            </a:fld>
            <a:endParaRPr lang="de-DE" dirty="0"/>
          </a:p>
        </p:txBody>
      </p:sp>
      <p:sp>
        <p:nvSpPr>
          <p:cNvPr id="7" name="Textplatzhalter 6"/>
          <p:cNvSpPr>
            <a:spLocks noGrp="1"/>
          </p:cNvSpPr>
          <p:nvPr>
            <p:ph type="body" sz="quarter" idx="16"/>
          </p:nvPr>
        </p:nvSpPr>
        <p:spPr/>
        <p:txBody>
          <a:bodyPr/>
          <a:lstStyle/>
          <a:p>
            <a:r>
              <a:rPr lang="en-GB" sz="2400" dirty="0" smtClean="0">
                <a:latin typeface="+mj-lt"/>
              </a:rPr>
              <a:t>Forschungsdaten-Policies</a:t>
            </a:r>
            <a:endParaRPr lang="en-GB" sz="2400" dirty="0">
              <a:latin typeface="+mj-lt"/>
            </a:endParaRPr>
          </a:p>
        </p:txBody>
      </p:sp>
      <p:sp>
        <p:nvSpPr>
          <p:cNvPr id="8" name="Textplatzhalter 7"/>
          <p:cNvSpPr>
            <a:spLocks noGrp="1"/>
          </p:cNvSpPr>
          <p:nvPr>
            <p:ph type="body" sz="quarter" idx="17"/>
          </p:nvPr>
        </p:nvSpPr>
        <p:spPr>
          <a:xfrm>
            <a:off x="453600" y="664181"/>
            <a:ext cx="8226000" cy="671512"/>
          </a:xfrm>
        </p:spPr>
        <p:txBody>
          <a:bodyPr/>
          <a:lstStyle/>
          <a:p>
            <a:r>
              <a:rPr lang="de-DE" sz="2000" dirty="0" smtClean="0">
                <a:latin typeface="+mj-lt"/>
              </a:rPr>
              <a:t>Relevante</a:t>
            </a:r>
            <a:r>
              <a:rPr lang="en-GB" sz="2000" dirty="0" smtClean="0">
                <a:latin typeface="+mj-lt"/>
              </a:rPr>
              <a:t> </a:t>
            </a:r>
            <a:r>
              <a:rPr lang="en-GB" sz="2000" dirty="0">
                <a:latin typeface="+mj-lt"/>
              </a:rPr>
              <a:t>Policies der TU Ilmenau</a:t>
            </a:r>
          </a:p>
        </p:txBody>
      </p:sp>
      <p:sp>
        <p:nvSpPr>
          <p:cNvPr id="6" name="Inhaltsplatzhalter 5"/>
          <p:cNvSpPr>
            <a:spLocks noGrp="1"/>
          </p:cNvSpPr>
          <p:nvPr>
            <p:ph idx="4294967295"/>
          </p:nvPr>
        </p:nvSpPr>
        <p:spPr>
          <a:xfrm>
            <a:off x="453600" y="1231895"/>
            <a:ext cx="8341392" cy="1350150"/>
          </a:xfrm>
          <a:prstGeom prst="rect">
            <a:avLst/>
          </a:prstGeom>
        </p:spPr>
        <p:txBody>
          <a:bodyPr/>
          <a:lstStyle/>
          <a:p>
            <a:pPr marL="0" indent="0">
              <a:spcBef>
                <a:spcPts val="0"/>
              </a:spcBef>
              <a:buNone/>
            </a:pPr>
            <a:endParaRPr lang="de-DE" sz="1800" dirty="0"/>
          </a:p>
          <a:p>
            <a:pPr marL="0" indent="0">
              <a:spcBef>
                <a:spcPts val="0"/>
              </a:spcBef>
              <a:buClr>
                <a:srgbClr val="FF7900"/>
              </a:buClr>
              <a:buNone/>
            </a:pPr>
            <a:r>
              <a:rPr lang="de-DE" sz="1800" dirty="0">
                <a:hlinkClick r:id="rId2"/>
              </a:rPr>
              <a:t>Regeln guter wissenschaftlicher Praxis</a:t>
            </a:r>
            <a:r>
              <a:rPr lang="de-DE" sz="1800" dirty="0"/>
              <a:t> (2020)</a:t>
            </a:r>
          </a:p>
          <a:p>
            <a:pPr>
              <a:spcBef>
                <a:spcPts val="0"/>
              </a:spcBef>
              <a:buClr>
                <a:srgbClr val="FF7900"/>
              </a:buClr>
              <a:buFont typeface="Wingdings" panose="05000000000000000000" pitchFamily="2" charset="2"/>
              <a:buChar char="ü"/>
            </a:pPr>
            <a:endParaRPr lang="de-DE" sz="1800" dirty="0">
              <a:hlinkClick r:id="rId3"/>
            </a:endParaRPr>
          </a:p>
          <a:p>
            <a:pPr marL="0" indent="0">
              <a:spcBef>
                <a:spcPts val="0"/>
              </a:spcBef>
              <a:buClr>
                <a:srgbClr val="FF7900"/>
              </a:buClr>
              <a:buNone/>
            </a:pPr>
            <a:r>
              <a:rPr lang="de-DE" sz="1800" dirty="0">
                <a:hlinkClick r:id="rId3"/>
              </a:rPr>
              <a:t>Leitlinie der TU Ilmenau zum Umgang mit Forschungsdaten</a:t>
            </a:r>
            <a:r>
              <a:rPr lang="de-DE" sz="1800" dirty="0"/>
              <a:t> (2016/2020</a:t>
            </a:r>
            <a:r>
              <a:rPr lang="de-DE" sz="1800" dirty="0" smtClean="0"/>
              <a:t>):</a:t>
            </a:r>
          </a:p>
          <a:p>
            <a:pPr marL="0" indent="0">
              <a:spcBef>
                <a:spcPts val="0"/>
              </a:spcBef>
              <a:buClr>
                <a:srgbClr val="FF7900"/>
              </a:buClr>
              <a:buNone/>
            </a:pPr>
            <a:endParaRPr lang="de-DE" sz="1800" dirty="0"/>
          </a:p>
          <a:p>
            <a:pPr marL="0" indent="0">
              <a:spcBef>
                <a:spcPts val="0"/>
              </a:spcBef>
              <a:buClr>
                <a:srgbClr val="FF7900"/>
              </a:buClr>
              <a:buNone/>
            </a:pPr>
            <a:r>
              <a:rPr lang="de-DE" sz="1800" dirty="0" smtClean="0"/>
              <a:t>„</a:t>
            </a:r>
            <a:r>
              <a:rPr lang="de-DE" sz="1400" dirty="0" smtClean="0"/>
              <a:t>Angehörige </a:t>
            </a:r>
            <a:r>
              <a:rPr lang="de-DE" sz="1400" dirty="0"/>
              <a:t>der TU Ilmenau sind verpflichtet, ihre Forschungsdaten unter Einhaltung der guten wissenschaftlichen Praxis und unter Anwendung der FAIR-Data-Prinzipien angemessen aufzubereiten und zu dokumentieren sowie langfristig zu archivieren</a:t>
            </a:r>
            <a:r>
              <a:rPr lang="de-DE" sz="1400" dirty="0" smtClean="0"/>
              <a:t>.“</a:t>
            </a:r>
          </a:p>
          <a:p>
            <a:pPr marL="0" indent="0">
              <a:spcBef>
                <a:spcPts val="0"/>
              </a:spcBef>
              <a:buClr>
                <a:srgbClr val="FF7900"/>
              </a:buClr>
              <a:buNone/>
            </a:pPr>
            <a:endParaRPr lang="de-DE" sz="1400" dirty="0"/>
          </a:p>
          <a:p>
            <a:pPr marL="0" indent="0">
              <a:spcBef>
                <a:spcPts val="0"/>
              </a:spcBef>
              <a:buClr>
                <a:srgbClr val="FF7900"/>
              </a:buClr>
              <a:buNone/>
            </a:pPr>
            <a:r>
              <a:rPr lang="de-DE" sz="1400" dirty="0" smtClean="0"/>
              <a:t>„Im </a:t>
            </a:r>
            <a:r>
              <a:rPr lang="de-DE" sz="1400" dirty="0"/>
              <a:t>Interesse des freien Zugangs zu öffentlich geförderter Wissenschaft hält die TU Ilmenau ihre Mitglieder dazu an, alle Forschungsdaten, die Grundlage für eine wissenschaftliche Publikation sind, auf einer geeigneten Plattform zu veröffentlichen</a:t>
            </a:r>
            <a:r>
              <a:rPr lang="de-DE" sz="1400" dirty="0" smtClean="0"/>
              <a:t>.“</a:t>
            </a:r>
          </a:p>
          <a:p>
            <a:pPr marL="0" indent="0">
              <a:spcBef>
                <a:spcPts val="0"/>
              </a:spcBef>
              <a:buClr>
                <a:srgbClr val="FF7900"/>
              </a:buClr>
              <a:buNone/>
            </a:pPr>
            <a:endParaRPr lang="de-DE" sz="1400" dirty="0"/>
          </a:p>
          <a:p>
            <a:pPr marL="0" indent="0">
              <a:spcBef>
                <a:spcPts val="0"/>
              </a:spcBef>
              <a:buClr>
                <a:srgbClr val="FF7900"/>
              </a:buClr>
              <a:buNone/>
            </a:pPr>
            <a:r>
              <a:rPr lang="de-DE" sz="1400" dirty="0" smtClean="0"/>
              <a:t>„Die </a:t>
            </a:r>
            <a:r>
              <a:rPr lang="de-DE" sz="1400" dirty="0"/>
              <a:t>TU Ilmenau empfiehlt ihren Mitgliedern weiterhin bereits vor Beginn eines Forschungsvorhabens die Aufstellung eines Planes zum Umgang mit Forschungsdaten(Datenmanagementplan</a:t>
            </a:r>
            <a:r>
              <a:rPr lang="de-DE" sz="1400" dirty="0" smtClean="0"/>
              <a:t>)“</a:t>
            </a:r>
            <a:endParaRPr lang="de-DE" sz="1400" dirty="0"/>
          </a:p>
          <a:p>
            <a:pPr marL="0" indent="0">
              <a:spcBef>
                <a:spcPts val="0"/>
              </a:spcBef>
              <a:buNone/>
            </a:pPr>
            <a:r>
              <a:rPr lang="de-DE" sz="1800" dirty="0"/>
              <a:t>	</a:t>
            </a:r>
          </a:p>
          <a:p>
            <a:pPr marL="0" indent="0">
              <a:spcBef>
                <a:spcPts val="0"/>
              </a:spcBef>
              <a:buNone/>
            </a:pPr>
            <a:endParaRPr lang="de-DE" sz="900" dirty="0"/>
          </a:p>
          <a:p>
            <a:pPr marL="0" indent="0">
              <a:spcBef>
                <a:spcPts val="0"/>
              </a:spcBef>
              <a:buNone/>
            </a:pPr>
            <a:r>
              <a:rPr lang="de-DE" sz="1500" dirty="0"/>
              <a:t/>
            </a:r>
            <a:br>
              <a:rPr lang="de-DE" sz="1500" dirty="0"/>
            </a:br>
            <a:endParaRPr lang="de-DE" sz="1500" dirty="0"/>
          </a:p>
          <a:p>
            <a:pPr marL="0" indent="0">
              <a:spcBef>
                <a:spcPts val="0"/>
              </a:spcBef>
              <a:buNone/>
            </a:pPr>
            <a:endParaRPr lang="de-DE" sz="1200" dirty="0"/>
          </a:p>
          <a:p>
            <a:pPr>
              <a:spcBef>
                <a:spcPts val="0"/>
              </a:spcBef>
            </a:pPr>
            <a:endParaRPr lang="de-DE" sz="1200" dirty="0"/>
          </a:p>
        </p:txBody>
      </p:sp>
    </p:spTree>
    <p:extLst>
      <p:ext uri="{BB962C8B-B14F-4D97-AF65-F5344CB8AC3E}">
        <p14:creationId xmlns:p14="http://schemas.microsoft.com/office/powerpoint/2010/main" val="147040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3000"/>
            <a:lum/>
          </a:blip>
          <a:srcRect/>
          <a:stretch>
            <a:fillRect t="-39000" b="-39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22</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en-GB" sz="3600" dirty="0" smtClean="0">
                <a:solidFill>
                  <a:srgbClr val="003359"/>
                </a:solidFill>
              </a:rPr>
              <a:t>Die FAIR-</a:t>
            </a:r>
            <a:r>
              <a:rPr lang="de-DE" sz="3600" dirty="0" smtClean="0">
                <a:solidFill>
                  <a:srgbClr val="003359"/>
                </a:solidFill>
              </a:rPr>
              <a:t>Prinzipien</a:t>
            </a:r>
            <a:endParaRPr lang="de-DE" sz="3600" dirty="0">
              <a:solidFill>
                <a:srgbClr val="003359"/>
              </a:solidFill>
            </a:endParaRPr>
          </a:p>
        </p:txBody>
      </p:sp>
    </p:spTree>
    <p:extLst>
      <p:ext uri="{BB962C8B-B14F-4D97-AF65-F5344CB8AC3E}">
        <p14:creationId xmlns:p14="http://schemas.microsoft.com/office/powerpoint/2010/main" val="41558979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23</a:t>
            </a:fld>
            <a:endParaRPr lang="de-DE" dirty="0"/>
          </a:p>
        </p:txBody>
      </p:sp>
      <p:sp>
        <p:nvSpPr>
          <p:cNvPr id="7" name="Textplatzhalter 6"/>
          <p:cNvSpPr>
            <a:spLocks noGrp="1"/>
          </p:cNvSpPr>
          <p:nvPr>
            <p:ph type="body" sz="quarter" idx="16"/>
          </p:nvPr>
        </p:nvSpPr>
        <p:spPr/>
        <p:txBody>
          <a:bodyPr/>
          <a:lstStyle/>
          <a:p>
            <a:r>
              <a:rPr lang="en-GB" dirty="0" smtClean="0"/>
              <a:t>Die FAIR-Prinzipien</a:t>
            </a:r>
            <a:endParaRPr lang="en-GB" dirty="0"/>
          </a:p>
        </p:txBody>
      </p:sp>
      <p:sp>
        <p:nvSpPr>
          <p:cNvPr id="5" name="Fußzeilenplatzhalter 4"/>
          <p:cNvSpPr>
            <a:spLocks noGrp="1"/>
          </p:cNvSpPr>
          <p:nvPr>
            <p:ph type="ftr" sz="quarter" idx="4294967295"/>
          </p:nvPr>
        </p:nvSpPr>
        <p:spPr>
          <a:xfrm>
            <a:off x="2080260" y="4756548"/>
            <a:ext cx="4320779" cy="273844"/>
          </a:xfrm>
        </p:spPr>
        <p:txBody>
          <a:bodyPr/>
          <a:lstStyle/>
          <a:p>
            <a:r>
              <a:rPr lang="de-DE" dirty="0" smtClean="0"/>
              <a:t>RDA-DE 2020</a:t>
            </a:r>
          </a:p>
          <a:p>
            <a:endParaRPr lang="de-DE" dirty="0"/>
          </a:p>
        </p:txBody>
      </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311" y="660075"/>
            <a:ext cx="5883089" cy="1818693"/>
          </a:xfrm>
          <a:prstGeom prst="rect">
            <a:avLst/>
          </a:prstGeom>
        </p:spPr>
      </p:pic>
      <p:graphicFrame>
        <p:nvGraphicFramePr>
          <p:cNvPr id="10" name="Tabelle 9"/>
          <p:cNvGraphicFramePr>
            <a:graphicFrameLocks noGrp="1"/>
          </p:cNvGraphicFramePr>
          <p:nvPr>
            <p:extLst>
              <p:ext uri="{D42A27DB-BD31-4B8C-83A1-F6EECF244321}">
                <p14:modId xmlns:p14="http://schemas.microsoft.com/office/powerpoint/2010/main" val="220802864"/>
              </p:ext>
            </p:extLst>
          </p:nvPr>
        </p:nvGraphicFramePr>
        <p:xfrm>
          <a:off x="457199" y="2548304"/>
          <a:ext cx="8288931" cy="1938749"/>
        </p:xfrm>
        <a:graphic>
          <a:graphicData uri="http://schemas.openxmlformats.org/drawingml/2006/table">
            <a:tbl>
              <a:tblPr/>
              <a:tblGrid>
                <a:gridCol w="3095743">
                  <a:extLst>
                    <a:ext uri="{9D8B030D-6E8A-4147-A177-3AD203B41FA5}">
                      <a16:colId xmlns:a16="http://schemas.microsoft.com/office/drawing/2014/main" val="3550882837"/>
                    </a:ext>
                  </a:extLst>
                </a:gridCol>
                <a:gridCol w="5193188">
                  <a:extLst>
                    <a:ext uri="{9D8B030D-6E8A-4147-A177-3AD203B41FA5}">
                      <a16:colId xmlns:a16="http://schemas.microsoft.com/office/drawing/2014/main" val="2471890096"/>
                    </a:ext>
                  </a:extLst>
                </a:gridCol>
              </a:tblGrid>
              <a:tr h="410999">
                <a:tc>
                  <a:txBody>
                    <a:bodyPr/>
                    <a:lstStyle/>
                    <a:p>
                      <a:r>
                        <a:rPr lang="de-DE" sz="1200" b="1" dirty="0" smtClean="0">
                          <a:solidFill>
                            <a:srgbClr val="FF7900"/>
                          </a:solidFill>
                          <a:effectLst/>
                        </a:rPr>
                        <a:t>F</a:t>
                      </a:r>
                      <a:r>
                        <a:rPr lang="de-DE" sz="1200" b="1" dirty="0" smtClean="0">
                          <a:solidFill>
                            <a:srgbClr val="313179"/>
                          </a:solidFill>
                          <a:effectLst/>
                        </a:rPr>
                        <a:t>indable (Auffindbar)</a:t>
                      </a:r>
                      <a:endParaRPr lang="de-DE" sz="1200" dirty="0"/>
                    </a:p>
                  </a:txBody>
                  <a:tcPr marL="35719" marR="35719" marT="35719" marB="35719" anchor="ctr">
                    <a:lnL>
                      <a:noFill/>
                    </a:lnL>
                    <a:lnR>
                      <a:noFill/>
                    </a:lnR>
                    <a:lnT>
                      <a:noFill/>
                    </a:lnT>
                    <a:lnB>
                      <a:noFill/>
                    </a:lnB>
                    <a:solidFill>
                      <a:srgbClr val="FFFFFF"/>
                    </a:solidFill>
                  </a:tcPr>
                </a:tc>
                <a:tc>
                  <a:txBody>
                    <a:bodyPr/>
                    <a:lstStyle/>
                    <a:p>
                      <a:r>
                        <a:rPr lang="en-US" sz="1200" dirty="0" smtClean="0"/>
                        <a:t>Uploaded to public repository with </a:t>
                      </a:r>
                      <a:r>
                        <a:rPr lang="en-US" sz="1200" dirty="0"/>
                        <a:t>metadata, identifiable and locatable by </a:t>
                      </a:r>
                      <a:r>
                        <a:rPr lang="en-US" sz="1200" dirty="0" smtClean="0"/>
                        <a:t>a persistent identifier</a:t>
                      </a:r>
                      <a:endParaRPr lang="en-US" sz="1200" dirty="0"/>
                    </a:p>
                  </a:txBody>
                  <a:tcPr marL="35719" marR="35719" marT="35719" marB="35719" anchor="ctr">
                    <a:lnL>
                      <a:noFill/>
                    </a:lnL>
                    <a:lnR>
                      <a:noFill/>
                    </a:lnR>
                    <a:lnT>
                      <a:noFill/>
                    </a:lnT>
                    <a:lnB>
                      <a:noFill/>
                    </a:lnB>
                    <a:solidFill>
                      <a:srgbClr val="FFFFFF"/>
                    </a:solidFill>
                  </a:tcPr>
                </a:tc>
                <a:extLst>
                  <a:ext uri="{0D108BD9-81ED-4DB2-BD59-A6C34878D82A}">
                    <a16:rowId xmlns:a16="http://schemas.microsoft.com/office/drawing/2014/main" val="2695955834"/>
                  </a:ext>
                </a:extLst>
              </a:tr>
              <a:tr h="410999">
                <a:tc>
                  <a:txBody>
                    <a:bodyPr/>
                    <a:lstStyle/>
                    <a:p>
                      <a:r>
                        <a:rPr lang="de-DE" sz="1200" b="1" dirty="0" smtClean="0">
                          <a:solidFill>
                            <a:srgbClr val="FF7900"/>
                          </a:solidFill>
                          <a:effectLst/>
                        </a:rPr>
                        <a:t>A</a:t>
                      </a:r>
                      <a:r>
                        <a:rPr lang="de-DE" sz="1200" b="1" dirty="0" smtClean="0">
                          <a:solidFill>
                            <a:srgbClr val="313179"/>
                          </a:solidFill>
                          <a:effectLst/>
                        </a:rPr>
                        <a:t>ccessible (Zugänglich)</a:t>
                      </a:r>
                      <a:endParaRPr lang="de-DE" sz="1200" dirty="0"/>
                    </a:p>
                  </a:txBody>
                  <a:tcPr marL="35719" marR="35719" marT="35719" marB="35719" anchor="ctr">
                    <a:lnL>
                      <a:noFill/>
                    </a:lnL>
                    <a:lnR>
                      <a:noFill/>
                    </a:lnR>
                    <a:lnT>
                      <a:noFill/>
                    </a:lnT>
                    <a:lnB>
                      <a:noFill/>
                    </a:lnB>
                    <a:solidFill>
                      <a:srgbClr val="FFFFFF"/>
                    </a:solidFill>
                  </a:tcPr>
                </a:tc>
                <a:tc>
                  <a:txBody>
                    <a:bodyPr/>
                    <a:lstStyle/>
                    <a:p>
                      <a:r>
                        <a:rPr lang="en-US" sz="1200" dirty="0" smtClean="0"/>
                        <a:t>Available </a:t>
                      </a:r>
                      <a:r>
                        <a:rPr lang="en-US" sz="1200" dirty="0"/>
                        <a:t>and </a:t>
                      </a:r>
                      <a:r>
                        <a:rPr lang="en-US" sz="1200" dirty="0" smtClean="0"/>
                        <a:t>obtainable for download;</a:t>
                      </a:r>
                      <a:r>
                        <a:rPr lang="en-US" sz="1200" baseline="0" dirty="0" smtClean="0"/>
                        <a:t> even </a:t>
                      </a:r>
                      <a:r>
                        <a:rPr lang="en-US" sz="1200" dirty="0" smtClean="0"/>
                        <a:t>if </a:t>
                      </a:r>
                      <a:r>
                        <a:rPr lang="en-US" sz="1200" dirty="0"/>
                        <a:t>the data is restricted, </a:t>
                      </a:r>
                      <a:r>
                        <a:rPr lang="en-US" sz="1200" dirty="0" smtClean="0"/>
                        <a:t>metadata </a:t>
                      </a:r>
                      <a:r>
                        <a:rPr lang="en-US" sz="1200" dirty="0"/>
                        <a:t>is </a:t>
                      </a:r>
                      <a:r>
                        <a:rPr lang="en-US" sz="1200" dirty="0" smtClean="0"/>
                        <a:t>open</a:t>
                      </a:r>
                      <a:endParaRPr lang="en-US" sz="1200" dirty="0"/>
                    </a:p>
                  </a:txBody>
                  <a:tcPr marL="35719" marR="35719" marT="35719" marB="35719" anchor="ctr">
                    <a:lnL>
                      <a:noFill/>
                    </a:lnL>
                    <a:lnR>
                      <a:noFill/>
                    </a:lnR>
                    <a:lnT>
                      <a:noFill/>
                    </a:lnT>
                    <a:lnB>
                      <a:noFill/>
                    </a:lnB>
                    <a:solidFill>
                      <a:srgbClr val="FFFFFF"/>
                    </a:solidFill>
                  </a:tcPr>
                </a:tc>
                <a:extLst>
                  <a:ext uri="{0D108BD9-81ED-4DB2-BD59-A6C34878D82A}">
                    <a16:rowId xmlns:a16="http://schemas.microsoft.com/office/drawing/2014/main" val="3961678517"/>
                  </a:ext>
                </a:extLst>
              </a:tr>
              <a:tr h="582919">
                <a:tc>
                  <a:txBody>
                    <a:bodyPr/>
                    <a:lstStyle/>
                    <a:p>
                      <a:r>
                        <a:rPr lang="de-DE" sz="1200" b="1" dirty="0" smtClean="0">
                          <a:solidFill>
                            <a:srgbClr val="FF7900"/>
                          </a:solidFill>
                          <a:effectLst/>
                        </a:rPr>
                        <a:t>I</a:t>
                      </a:r>
                      <a:r>
                        <a:rPr lang="de-DE" sz="1200" b="1" dirty="0" smtClean="0">
                          <a:solidFill>
                            <a:srgbClr val="313179"/>
                          </a:solidFill>
                          <a:effectLst/>
                        </a:rPr>
                        <a:t>nteroperable (Interoperabel)</a:t>
                      </a:r>
                      <a:endParaRPr lang="de-DE" sz="1200" dirty="0"/>
                    </a:p>
                  </a:txBody>
                  <a:tcPr marL="35719" marR="35719" marT="35719" marB="35719" anchor="ctr">
                    <a:lnL>
                      <a:noFill/>
                    </a:lnL>
                    <a:lnR>
                      <a:noFill/>
                    </a:lnR>
                    <a:lnT>
                      <a:noFill/>
                    </a:lnT>
                    <a:lnB>
                      <a:noFill/>
                    </a:lnB>
                    <a:solidFill>
                      <a:srgbClr val="FFFFFF"/>
                    </a:solidFill>
                  </a:tcPr>
                </a:tc>
                <a:tc>
                  <a:txBody>
                    <a:bodyPr/>
                    <a:lstStyle/>
                    <a:p>
                      <a:r>
                        <a:rPr lang="en-US" sz="1200" dirty="0" smtClean="0"/>
                        <a:t>Allowing </a:t>
                      </a:r>
                      <a:r>
                        <a:rPr lang="en-US" sz="1200" dirty="0"/>
                        <a:t>data </a:t>
                      </a:r>
                      <a:r>
                        <a:rPr lang="en-US" sz="1200" dirty="0" smtClean="0"/>
                        <a:t>exchange/reuse through use of interoperable platforms, standardized meta data schemata and controlled vocabularies/ontologies; meta</a:t>
                      </a:r>
                      <a:r>
                        <a:rPr lang="en-US" sz="1200" baseline="0" dirty="0" smtClean="0"/>
                        <a:t> data is human-readable as well as machine-readable</a:t>
                      </a:r>
                      <a:endParaRPr lang="en-US" sz="1200" dirty="0"/>
                    </a:p>
                  </a:txBody>
                  <a:tcPr marL="35719" marR="35719" marT="35719" marB="35719" anchor="ctr">
                    <a:lnL>
                      <a:noFill/>
                    </a:lnL>
                    <a:lnR>
                      <a:noFill/>
                    </a:lnR>
                    <a:lnT>
                      <a:noFill/>
                    </a:lnT>
                    <a:lnB>
                      <a:noFill/>
                    </a:lnB>
                    <a:solidFill>
                      <a:srgbClr val="FFFFFF"/>
                    </a:solidFill>
                  </a:tcPr>
                </a:tc>
                <a:extLst>
                  <a:ext uri="{0D108BD9-81ED-4DB2-BD59-A6C34878D82A}">
                    <a16:rowId xmlns:a16="http://schemas.microsoft.com/office/drawing/2014/main" val="3806201155"/>
                  </a:ext>
                </a:extLst>
              </a:tr>
              <a:tr h="444275">
                <a:tc>
                  <a:txBody>
                    <a:bodyPr/>
                    <a:lstStyle/>
                    <a:p>
                      <a:r>
                        <a:rPr lang="de-DE" sz="1200" b="1" dirty="0" smtClean="0">
                          <a:solidFill>
                            <a:srgbClr val="FF7900"/>
                          </a:solidFill>
                          <a:effectLst/>
                        </a:rPr>
                        <a:t>R</a:t>
                      </a:r>
                      <a:r>
                        <a:rPr lang="de-DE" sz="1200" b="1" dirty="0" smtClean="0">
                          <a:solidFill>
                            <a:srgbClr val="313179"/>
                          </a:solidFill>
                          <a:effectLst/>
                        </a:rPr>
                        <a:t>eusable (Nachnutzbar)</a:t>
                      </a:r>
                      <a:endParaRPr lang="de-DE" sz="1200" dirty="0"/>
                    </a:p>
                  </a:txBody>
                  <a:tcPr marL="35719" marR="35719" marT="35719" marB="35719" anchor="ctr">
                    <a:lnL>
                      <a:noFill/>
                    </a:lnL>
                    <a:lnR>
                      <a:noFill/>
                    </a:lnR>
                    <a:lnT>
                      <a:noFill/>
                    </a:lnT>
                    <a:lnB>
                      <a:noFill/>
                    </a:lnB>
                    <a:solidFill>
                      <a:srgbClr val="FFFFFF"/>
                    </a:solidFill>
                  </a:tcPr>
                </a:tc>
                <a:tc>
                  <a:txBody>
                    <a:bodyPr/>
                    <a:lstStyle/>
                    <a:p>
                      <a:r>
                        <a:rPr lang="en-US" sz="1200" dirty="0" smtClean="0"/>
                        <a:t>Allowing widest possible reuse through good documentation and clear usage license and provenance information</a:t>
                      </a:r>
                      <a:endParaRPr lang="en-US" sz="1200" dirty="0"/>
                    </a:p>
                  </a:txBody>
                  <a:tcPr marL="35719" marR="35719" marT="35719" marB="35719" anchor="ctr">
                    <a:lnL>
                      <a:noFill/>
                    </a:lnL>
                    <a:lnR>
                      <a:noFill/>
                    </a:lnR>
                    <a:lnT>
                      <a:noFill/>
                    </a:lnT>
                    <a:lnB>
                      <a:noFill/>
                    </a:lnB>
                    <a:solidFill>
                      <a:srgbClr val="FFFFFF"/>
                    </a:solidFill>
                  </a:tcPr>
                </a:tc>
                <a:extLst>
                  <a:ext uri="{0D108BD9-81ED-4DB2-BD59-A6C34878D82A}">
                    <a16:rowId xmlns:a16="http://schemas.microsoft.com/office/drawing/2014/main" val="3860700133"/>
                  </a:ext>
                </a:extLst>
              </a:tr>
            </a:tbl>
          </a:graphicData>
        </a:graphic>
      </p:graphicFrame>
      <p:sp>
        <p:nvSpPr>
          <p:cNvPr id="12" name="Rechteck 11"/>
          <p:cNvSpPr/>
          <p:nvPr/>
        </p:nvSpPr>
        <p:spPr>
          <a:xfrm>
            <a:off x="457200" y="2319047"/>
            <a:ext cx="1858201" cy="207749"/>
          </a:xfrm>
          <a:prstGeom prst="rect">
            <a:avLst/>
          </a:prstGeom>
        </p:spPr>
        <p:txBody>
          <a:bodyPr wrap="none">
            <a:spAutoFit/>
          </a:bodyPr>
          <a:lstStyle/>
          <a:p>
            <a:r>
              <a:rPr lang="de-DE" sz="750" i="1" dirty="0">
                <a:solidFill>
                  <a:srgbClr val="7C7C7C"/>
                </a:solidFill>
              </a:rPr>
              <a:t>Bild: </a:t>
            </a:r>
            <a:r>
              <a:rPr lang="de-DE" sz="750" i="1" dirty="0">
                <a:solidFill>
                  <a:srgbClr val="333333"/>
                </a:solidFill>
                <a:hlinkClick r:id="rId3"/>
              </a:rPr>
              <a:t>https://book.fosteropenscience.eu/</a:t>
            </a:r>
            <a:endParaRPr lang="en-GB" sz="750" dirty="0"/>
          </a:p>
        </p:txBody>
      </p:sp>
    </p:spTree>
    <p:extLst>
      <p:ext uri="{BB962C8B-B14F-4D97-AF65-F5344CB8AC3E}">
        <p14:creationId xmlns:p14="http://schemas.microsoft.com/office/powerpoint/2010/main" val="247981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24</a:t>
            </a:fld>
            <a:endParaRPr lang="de-DE" dirty="0"/>
          </a:p>
        </p:txBody>
      </p:sp>
      <p:sp>
        <p:nvSpPr>
          <p:cNvPr id="3" name="Textplatzhalter 2"/>
          <p:cNvSpPr>
            <a:spLocks noGrp="1"/>
          </p:cNvSpPr>
          <p:nvPr>
            <p:ph type="body" sz="quarter" idx="13"/>
          </p:nvPr>
        </p:nvSpPr>
        <p:spPr>
          <a:xfrm>
            <a:off x="457200" y="1353902"/>
            <a:ext cx="8226000" cy="3132348"/>
          </a:xfrm>
        </p:spPr>
        <p:txBody>
          <a:bodyPr/>
          <a:lstStyle/>
          <a:p>
            <a:pPr marL="285750" indent="-285750">
              <a:lnSpc>
                <a:spcPct val="100000"/>
              </a:lnSpc>
              <a:spcBef>
                <a:spcPts val="450"/>
              </a:spcBef>
              <a:spcAft>
                <a:spcPts val="450"/>
              </a:spcAft>
              <a:buClr>
                <a:srgbClr val="FF7900"/>
              </a:buClr>
              <a:buFont typeface="Wingdings" panose="05000000000000000000" pitchFamily="2" charset="2"/>
              <a:buChar char="§"/>
            </a:pPr>
            <a:r>
              <a:rPr lang="de-DE" sz="1500" dirty="0">
                <a:solidFill>
                  <a:srgbClr val="FF7900"/>
                </a:solidFill>
              </a:rPr>
              <a:t>FAIR ≠ OPEN</a:t>
            </a:r>
            <a:r>
              <a:rPr lang="de-DE" sz="1500" dirty="0"/>
              <a:t> (nicht alle FAIRen Daten müssen offen sein und nicht alle offenen Daten sind auch automatisch FAIR)</a:t>
            </a:r>
          </a:p>
          <a:p>
            <a:pPr marL="285750" indent="-285750">
              <a:lnSpc>
                <a:spcPct val="100000"/>
              </a:lnSpc>
              <a:spcBef>
                <a:spcPts val="450"/>
              </a:spcBef>
              <a:spcAft>
                <a:spcPts val="450"/>
              </a:spcAft>
              <a:buClr>
                <a:srgbClr val="FF7900"/>
              </a:buClr>
              <a:buFont typeface="Wingdings" panose="05000000000000000000" pitchFamily="2" charset="2"/>
              <a:buChar char="§"/>
            </a:pPr>
            <a:r>
              <a:rPr lang="de-DE" sz="1500" dirty="0"/>
              <a:t>Einhaltung der FAIR-Prinzipien ist an einigen Einrichtungen und bei machen Drittmittelgebern mittlerweile obligatorisch – relevante Leitlinien, Policies und Förderkriterien checken!</a:t>
            </a:r>
          </a:p>
          <a:p>
            <a:pPr marL="285750" indent="-285750">
              <a:lnSpc>
                <a:spcPct val="100000"/>
              </a:lnSpc>
              <a:spcBef>
                <a:spcPts val="450"/>
              </a:spcBef>
              <a:spcAft>
                <a:spcPts val="450"/>
              </a:spcAft>
              <a:buClr>
                <a:srgbClr val="FF7900"/>
              </a:buClr>
              <a:buFont typeface="Wingdings" panose="05000000000000000000" pitchFamily="2" charset="2"/>
              <a:buChar char="§"/>
            </a:pPr>
            <a:r>
              <a:rPr lang="de-DE" sz="1500" dirty="0">
                <a:solidFill>
                  <a:srgbClr val="FF7900"/>
                </a:solidFill>
              </a:rPr>
              <a:t>FAIRness</a:t>
            </a:r>
            <a:r>
              <a:rPr lang="de-DE" sz="1500" dirty="0"/>
              <a:t> der eigenen Daten anhand der EUDAT </a:t>
            </a:r>
            <a:r>
              <a:rPr lang="de-DE" sz="1500" dirty="0">
                <a:solidFill>
                  <a:srgbClr val="FF7900"/>
                </a:solidFill>
              </a:rPr>
              <a:t>Checkliste</a:t>
            </a:r>
            <a:r>
              <a:rPr lang="de-DE" sz="1500" dirty="0"/>
              <a:t> überprüfen (</a:t>
            </a:r>
            <a:r>
              <a:rPr lang="de-DE" sz="1500" dirty="0">
                <a:hlinkClick r:id="rId2"/>
              </a:rPr>
              <a:t>https://zenodo.org/record/1065991</a:t>
            </a:r>
            <a:r>
              <a:rPr lang="de-DE" sz="1500" dirty="0"/>
              <a:t>)</a:t>
            </a:r>
          </a:p>
          <a:p>
            <a:pPr marL="285750" indent="-285750">
              <a:lnSpc>
                <a:spcPct val="100000"/>
              </a:lnSpc>
              <a:spcBef>
                <a:spcPts val="450"/>
              </a:spcBef>
              <a:spcAft>
                <a:spcPts val="450"/>
              </a:spcAft>
              <a:buClr>
                <a:srgbClr val="FF7900"/>
              </a:buClr>
              <a:buFont typeface="Wingdings" panose="05000000000000000000" pitchFamily="2" charset="2"/>
              <a:buChar char="§"/>
            </a:pPr>
            <a:r>
              <a:rPr lang="de-DE" sz="1500" dirty="0">
                <a:solidFill>
                  <a:srgbClr val="FF7900"/>
                </a:solidFill>
              </a:rPr>
              <a:t>FAIRness</a:t>
            </a:r>
            <a:r>
              <a:rPr lang="de-DE" sz="1500" dirty="0"/>
              <a:t> der eigenen Daten anhand eines </a:t>
            </a:r>
            <a:r>
              <a:rPr lang="de-DE" sz="1500" dirty="0">
                <a:solidFill>
                  <a:srgbClr val="FF7900"/>
                </a:solidFill>
              </a:rPr>
              <a:t>Self-Assessment Tools</a:t>
            </a:r>
            <a:r>
              <a:rPr lang="de-DE" sz="1500" dirty="0"/>
              <a:t> überprüfen; bspw.: </a:t>
            </a:r>
            <a:r>
              <a:rPr lang="de-DE" sz="1500" dirty="0">
                <a:hlinkClick r:id="rId3"/>
              </a:rPr>
              <a:t>https://satifyd.dans.knaw.nl/</a:t>
            </a:r>
            <a:endParaRPr lang="de-DE" sz="1500" dirty="0"/>
          </a:p>
          <a:p>
            <a:pPr marL="285750" indent="-285750">
              <a:lnSpc>
                <a:spcPct val="100000"/>
              </a:lnSpc>
              <a:spcBef>
                <a:spcPts val="450"/>
              </a:spcBef>
              <a:spcAft>
                <a:spcPts val="450"/>
              </a:spcAft>
              <a:buClr>
                <a:srgbClr val="FF7900"/>
              </a:buClr>
              <a:buFont typeface="Wingdings" panose="05000000000000000000" pitchFamily="2" charset="2"/>
              <a:buChar char="§"/>
            </a:pPr>
            <a:r>
              <a:rPr lang="de-DE" sz="1500" dirty="0"/>
              <a:t>2. FAIRest Dataset Wettbewerb: Einreichung von Datensätzen vom 15.02. bis zum 30.04.2021</a:t>
            </a:r>
          </a:p>
          <a:p>
            <a:pPr marL="214313" indent="-214313">
              <a:buClr>
                <a:srgbClr val="FF7900"/>
              </a:buClr>
              <a:buFont typeface="Wingdings" panose="05000000000000000000" pitchFamily="2" charset="2"/>
              <a:buChar char="§"/>
            </a:pPr>
            <a:endParaRPr lang="en-GB" dirty="0"/>
          </a:p>
        </p:txBody>
      </p:sp>
      <p:sp>
        <p:nvSpPr>
          <p:cNvPr id="4" name="Textplatzhalter 3"/>
          <p:cNvSpPr>
            <a:spLocks noGrp="1"/>
          </p:cNvSpPr>
          <p:nvPr>
            <p:ph type="body" sz="quarter" idx="16"/>
          </p:nvPr>
        </p:nvSpPr>
        <p:spPr/>
        <p:txBody>
          <a:bodyPr/>
          <a:lstStyle/>
          <a:p>
            <a:r>
              <a:rPr lang="en-GB" dirty="0" smtClean="0"/>
              <a:t>Die FAIR-Prinzipien</a:t>
            </a:r>
            <a:endParaRPr lang="en-GB" dirty="0"/>
          </a:p>
        </p:txBody>
      </p:sp>
      <p:sp>
        <p:nvSpPr>
          <p:cNvPr id="5" name="Textplatzhalter 4"/>
          <p:cNvSpPr>
            <a:spLocks noGrp="1"/>
          </p:cNvSpPr>
          <p:nvPr>
            <p:ph type="body" sz="quarter" idx="17"/>
          </p:nvPr>
        </p:nvSpPr>
        <p:spPr>
          <a:xfrm>
            <a:off x="457200" y="639500"/>
            <a:ext cx="6169500" cy="414166"/>
          </a:xfrm>
        </p:spPr>
        <p:txBody>
          <a:bodyPr/>
          <a:lstStyle/>
          <a:p>
            <a:r>
              <a:rPr lang="en-GB" sz="2000" dirty="0"/>
              <a:t>Gut zu wissen</a:t>
            </a:r>
          </a:p>
        </p:txBody>
      </p:sp>
    </p:spTree>
    <p:extLst>
      <p:ext uri="{BB962C8B-B14F-4D97-AF65-F5344CB8AC3E}">
        <p14:creationId xmlns:p14="http://schemas.microsoft.com/office/powerpoint/2010/main" val="347971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3000"/>
            <a:lum/>
          </a:blip>
          <a:srcRect/>
          <a:stretch>
            <a:fillRect/>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25</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de-DE" sz="3600" dirty="0" smtClean="0">
                <a:solidFill>
                  <a:srgbClr val="003359"/>
                </a:solidFill>
              </a:rPr>
              <a:t>Planen</a:t>
            </a:r>
            <a:r>
              <a:rPr lang="en-GB" sz="3600" dirty="0" smtClean="0">
                <a:solidFill>
                  <a:srgbClr val="003359"/>
                </a:solidFill>
              </a:rPr>
              <a:t> und </a:t>
            </a:r>
            <a:r>
              <a:rPr lang="de-DE" sz="3600" dirty="0" smtClean="0">
                <a:solidFill>
                  <a:srgbClr val="003359"/>
                </a:solidFill>
              </a:rPr>
              <a:t>Organisieren</a:t>
            </a:r>
            <a:endParaRPr lang="de-DE" sz="3600" dirty="0">
              <a:solidFill>
                <a:srgbClr val="003359"/>
              </a:solidFill>
            </a:endParaRPr>
          </a:p>
        </p:txBody>
      </p:sp>
    </p:spTree>
    <p:extLst>
      <p:ext uri="{BB962C8B-B14F-4D97-AF65-F5344CB8AC3E}">
        <p14:creationId xmlns:p14="http://schemas.microsoft.com/office/powerpoint/2010/main" val="20677529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3"/>
          </p:nvPr>
        </p:nvSpPr>
        <p:spPr>
          <a:xfrm>
            <a:off x="457199" y="1533411"/>
            <a:ext cx="7995765" cy="3097712"/>
          </a:xfrm>
        </p:spPr>
        <p:txBody>
          <a:bodyPr>
            <a:noAutofit/>
          </a:bodyPr>
          <a:lstStyle/>
          <a:p>
            <a:pPr marL="285750" indent="-285750">
              <a:lnSpc>
                <a:spcPct val="100000"/>
              </a:lnSpc>
              <a:buClr>
                <a:srgbClr val="FF7900"/>
              </a:buClr>
              <a:buFont typeface="Wingdings" panose="05000000000000000000" pitchFamily="2" charset="2"/>
              <a:buChar char="§"/>
              <a:defRPr/>
            </a:pPr>
            <a:r>
              <a:rPr lang="de-DE" sz="1400" dirty="0"/>
              <a:t>welche Daten wie entstehen/erhoben werden</a:t>
            </a:r>
          </a:p>
          <a:p>
            <a:pPr marL="285750" indent="-285750">
              <a:lnSpc>
                <a:spcPct val="100000"/>
              </a:lnSpc>
              <a:buClr>
                <a:srgbClr val="FF7900"/>
              </a:buClr>
              <a:buFont typeface="Wingdings" panose="05000000000000000000" pitchFamily="2" charset="2"/>
              <a:buChar char="§"/>
              <a:defRPr/>
            </a:pPr>
            <a:r>
              <a:rPr lang="de-DE" sz="1400" dirty="0"/>
              <a:t>wie diese dokumentiert werden</a:t>
            </a:r>
          </a:p>
          <a:p>
            <a:pPr marL="285750" indent="-285750">
              <a:lnSpc>
                <a:spcPct val="100000"/>
              </a:lnSpc>
              <a:buClr>
                <a:srgbClr val="FF7900"/>
              </a:buClr>
              <a:buFont typeface="Wingdings" panose="05000000000000000000" pitchFamily="2" charset="2"/>
              <a:buChar char="§"/>
              <a:defRPr/>
            </a:pPr>
            <a:r>
              <a:rPr lang="de-DE" sz="1400" dirty="0"/>
              <a:t>wer Zugang dazu haben wird</a:t>
            </a:r>
          </a:p>
          <a:p>
            <a:pPr marL="285750" indent="-285750">
              <a:lnSpc>
                <a:spcPct val="100000"/>
              </a:lnSpc>
              <a:buClr>
                <a:srgbClr val="FF7900"/>
              </a:buClr>
              <a:buFont typeface="Wingdings" panose="05000000000000000000" pitchFamily="2" charset="2"/>
              <a:buChar char="§"/>
              <a:defRPr/>
            </a:pPr>
            <a:r>
              <a:rPr lang="de-DE" sz="1400" dirty="0"/>
              <a:t>wo die Daten liegen</a:t>
            </a:r>
          </a:p>
          <a:p>
            <a:pPr marL="285750" indent="-285750">
              <a:lnSpc>
                <a:spcPct val="100000"/>
              </a:lnSpc>
              <a:buClr>
                <a:srgbClr val="FF7900"/>
              </a:buClr>
              <a:buFont typeface="Wingdings" panose="05000000000000000000" pitchFamily="2" charset="2"/>
              <a:buChar char="§"/>
              <a:defRPr/>
            </a:pPr>
            <a:r>
              <a:rPr lang="de-DE" sz="1400" dirty="0"/>
              <a:t>durch wen sie wie gesichert werden</a:t>
            </a:r>
          </a:p>
          <a:p>
            <a:pPr marL="285750" indent="-285750">
              <a:lnSpc>
                <a:spcPct val="100000"/>
              </a:lnSpc>
              <a:buClr>
                <a:srgbClr val="FF7900"/>
              </a:buClr>
              <a:buFont typeface="Wingdings" panose="05000000000000000000" pitchFamily="2" charset="2"/>
              <a:buChar char="§"/>
              <a:defRPr/>
            </a:pPr>
            <a:r>
              <a:rPr lang="de-DE" sz="1400" dirty="0"/>
              <a:t>wie sie archiviert werden</a:t>
            </a:r>
          </a:p>
          <a:p>
            <a:pPr marL="285750" indent="-285750">
              <a:lnSpc>
                <a:spcPct val="100000"/>
              </a:lnSpc>
              <a:buClr>
                <a:srgbClr val="FF7900"/>
              </a:buClr>
              <a:buFont typeface="Wingdings" panose="05000000000000000000" pitchFamily="2" charset="2"/>
              <a:buChar char="§"/>
              <a:defRPr/>
            </a:pPr>
            <a:r>
              <a:rPr lang="de-DE" sz="1400" dirty="0"/>
              <a:t>ob und wie offen sie geteilt werden</a:t>
            </a:r>
          </a:p>
          <a:p>
            <a:pPr marL="202482" indent="-202482">
              <a:buFont typeface="Arial" panose="020B0604020202020204" pitchFamily="34" charset="0"/>
              <a:buChar char="•"/>
              <a:defRPr/>
            </a:pPr>
            <a:endParaRPr lang="de-DE" sz="1500" dirty="0"/>
          </a:p>
          <a:p>
            <a:pPr>
              <a:lnSpc>
                <a:spcPct val="100000"/>
              </a:lnSpc>
              <a:buFontTx/>
              <a:buChar char="-"/>
              <a:defRPr/>
            </a:pPr>
            <a:r>
              <a:rPr lang="de-DE" sz="1500" dirty="0"/>
              <a:t> </a:t>
            </a:r>
            <a:r>
              <a:rPr lang="de-DE" sz="1400" dirty="0"/>
              <a:t>ist ein </a:t>
            </a:r>
            <a:r>
              <a:rPr lang="de-DE" sz="1400" dirty="0">
                <a:solidFill>
                  <a:srgbClr val="FF7900"/>
                </a:solidFill>
              </a:rPr>
              <a:t>lebendes Dokument</a:t>
            </a:r>
            <a:r>
              <a:rPr lang="de-DE" sz="1400" dirty="0"/>
              <a:t> und sollte </a:t>
            </a:r>
            <a:r>
              <a:rPr lang="de-DE" sz="1400" dirty="0">
                <a:solidFill>
                  <a:schemeClr val="tx2"/>
                </a:solidFill>
              </a:rPr>
              <a:t>regelmäßig aktualisiert </a:t>
            </a:r>
            <a:r>
              <a:rPr lang="de-DE" sz="1400" dirty="0"/>
              <a:t>werden!</a:t>
            </a:r>
          </a:p>
          <a:p>
            <a:pPr>
              <a:lnSpc>
                <a:spcPct val="100000"/>
              </a:lnSpc>
              <a:buFontTx/>
              <a:buChar char="-"/>
              <a:defRPr/>
            </a:pPr>
            <a:r>
              <a:rPr lang="de-DE" sz="1400" dirty="0"/>
              <a:t> ist </a:t>
            </a:r>
            <a:r>
              <a:rPr lang="de-DE" sz="1400" dirty="0">
                <a:solidFill>
                  <a:srgbClr val="FF7900"/>
                </a:solidFill>
              </a:rPr>
              <a:t>Voraussetzung</a:t>
            </a:r>
            <a:r>
              <a:rPr lang="de-DE" sz="1400" dirty="0"/>
              <a:t> für Zugang zu einigen Fördermittel-Programmen</a:t>
            </a:r>
          </a:p>
          <a:p>
            <a:pPr>
              <a:lnSpc>
                <a:spcPct val="100000"/>
              </a:lnSpc>
              <a:buFontTx/>
              <a:buChar char="-"/>
              <a:defRPr/>
            </a:pPr>
            <a:r>
              <a:rPr lang="de-DE" sz="1400" dirty="0"/>
              <a:t> spart Zeit und Nerven durch </a:t>
            </a:r>
            <a:r>
              <a:rPr lang="de-DE" sz="1400" dirty="0">
                <a:solidFill>
                  <a:srgbClr val="FF7900"/>
                </a:solidFill>
              </a:rPr>
              <a:t>vorausschauendes Planen</a:t>
            </a:r>
          </a:p>
          <a:p>
            <a:pPr>
              <a:lnSpc>
                <a:spcPct val="100000"/>
              </a:lnSpc>
              <a:buFontTx/>
              <a:buChar char="-"/>
              <a:defRPr/>
            </a:pPr>
            <a:r>
              <a:rPr lang="de-DE" sz="1400" dirty="0"/>
              <a:t> ist </a:t>
            </a:r>
            <a:r>
              <a:rPr lang="de-DE" sz="1400" dirty="0">
                <a:solidFill>
                  <a:srgbClr val="FF7900"/>
                </a:solidFill>
              </a:rPr>
              <a:t>Grundlage</a:t>
            </a:r>
            <a:r>
              <a:rPr lang="de-DE" sz="1400" dirty="0"/>
              <a:t> für FDM-relevante Teile </a:t>
            </a:r>
            <a:r>
              <a:rPr lang="de-DE" sz="1400" dirty="0">
                <a:solidFill>
                  <a:srgbClr val="FF7900"/>
                </a:solidFill>
              </a:rPr>
              <a:t>der</a:t>
            </a:r>
            <a:r>
              <a:rPr lang="de-DE" sz="1400" dirty="0"/>
              <a:t> </a:t>
            </a:r>
            <a:r>
              <a:rPr lang="de-DE" sz="1400" dirty="0">
                <a:solidFill>
                  <a:srgbClr val="FF7900"/>
                </a:solidFill>
              </a:rPr>
              <a:t>Budget-Kalkulation</a:t>
            </a:r>
          </a:p>
          <a:p>
            <a:pPr>
              <a:lnSpc>
                <a:spcPct val="100000"/>
              </a:lnSpc>
              <a:buFontTx/>
              <a:buChar char="-"/>
              <a:defRPr/>
            </a:pPr>
            <a:r>
              <a:rPr lang="de-DE" sz="1400" dirty="0"/>
              <a:t> sollte aus den o.g. Gründen so früh wie möglich begonnen werden</a:t>
            </a:r>
          </a:p>
          <a:p>
            <a:pPr>
              <a:lnSpc>
                <a:spcPct val="150000"/>
              </a:lnSpc>
              <a:buFontTx/>
              <a:buChar char="-"/>
              <a:defRPr/>
            </a:pPr>
            <a:endParaRPr lang="en-GB" sz="1500" dirty="0"/>
          </a:p>
        </p:txBody>
      </p:sp>
      <p:sp>
        <p:nvSpPr>
          <p:cNvPr id="5" name="Textplatzhalter 4"/>
          <p:cNvSpPr>
            <a:spLocks noGrp="1"/>
          </p:cNvSpPr>
          <p:nvPr>
            <p:ph type="body" sz="quarter" idx="16"/>
          </p:nvPr>
        </p:nvSpPr>
        <p:spPr>
          <a:xfrm>
            <a:off x="457200" y="234841"/>
            <a:ext cx="8226000" cy="344512"/>
          </a:xfrm>
        </p:spPr>
        <p:txBody>
          <a:bodyPr/>
          <a:lstStyle/>
          <a:p>
            <a:r>
              <a:rPr lang="de-DE" sz="2400" dirty="0" smtClean="0"/>
              <a:t>Planen</a:t>
            </a:r>
            <a:r>
              <a:rPr lang="en-GB" sz="2400" dirty="0" smtClean="0"/>
              <a:t> und </a:t>
            </a:r>
            <a:r>
              <a:rPr lang="de-DE" sz="2400" dirty="0" smtClean="0"/>
              <a:t>Organisieren</a:t>
            </a:r>
            <a:endParaRPr lang="de-DE" sz="2400" dirty="0"/>
          </a:p>
        </p:txBody>
      </p:sp>
      <p:sp>
        <p:nvSpPr>
          <p:cNvPr id="7" name="Textplatzhalter 6"/>
          <p:cNvSpPr>
            <a:spLocks noGrp="1"/>
          </p:cNvSpPr>
          <p:nvPr>
            <p:ph type="body" sz="quarter" idx="17"/>
          </p:nvPr>
        </p:nvSpPr>
        <p:spPr>
          <a:xfrm>
            <a:off x="418564" y="1254207"/>
            <a:ext cx="6169500" cy="671512"/>
          </a:xfrm>
        </p:spPr>
        <p:txBody>
          <a:bodyPr/>
          <a:lstStyle/>
          <a:p>
            <a:r>
              <a:rPr lang="en-GB" sz="1400" dirty="0"/>
              <a:t>b</a:t>
            </a:r>
            <a:r>
              <a:rPr lang="en-GB" sz="1400" dirty="0" smtClean="0"/>
              <a:t>eschreibt:</a:t>
            </a:r>
            <a:endParaRPr lang="en-GB" sz="1400" dirty="0"/>
          </a:p>
        </p:txBody>
      </p:sp>
      <p:sp>
        <p:nvSpPr>
          <p:cNvPr id="6" name="Foliennummernplatzhalter 8"/>
          <p:cNvSpPr txBox="1">
            <a:spLocks/>
          </p:cNvSpPr>
          <p:nvPr/>
        </p:nvSpPr>
        <p:spPr>
          <a:xfrm>
            <a:off x="1331119" y="4731544"/>
            <a:ext cx="628650" cy="228600"/>
          </a:xfrm>
          <a:prstGeom prst="rect">
            <a:avLst/>
          </a:prstGeom>
        </p:spPr>
        <p:txBody>
          <a:bodyPr/>
          <a:lstStyle>
            <a:defPPr>
              <a:defRPr lang="de-DE"/>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a:defRPr/>
            </a:pPr>
            <a:r>
              <a:rPr lang="de-DE" sz="750" dirty="0">
                <a:solidFill>
                  <a:schemeClr val="bg1"/>
                </a:solidFill>
              </a:rPr>
              <a:t>Seite 7</a:t>
            </a:r>
          </a:p>
        </p:txBody>
      </p:sp>
      <p:sp>
        <p:nvSpPr>
          <p:cNvPr id="10" name="Foliennummernplatzhalter 1"/>
          <p:cNvSpPr>
            <a:spLocks noGrp="1"/>
          </p:cNvSpPr>
          <p:nvPr>
            <p:ph type="sldNum" sz="quarter" idx="12"/>
          </p:nvPr>
        </p:nvSpPr>
        <p:spPr>
          <a:xfrm>
            <a:off x="209226" y="4686300"/>
            <a:ext cx="495945" cy="273844"/>
          </a:xfrm>
        </p:spPr>
        <p:txBody>
          <a:bodyPr/>
          <a:lstStyle/>
          <a:p>
            <a:pPr defTabSz="514350"/>
            <a:fld id="{C8083FA9-7C11-B04D-BE6F-500EF6F49D2A}" type="slidenum">
              <a:rPr lang="de-DE">
                <a:solidFill>
                  <a:srgbClr val="A5A5A5"/>
                </a:solidFill>
              </a:rPr>
              <a:pPr defTabSz="514350"/>
              <a:t>26</a:t>
            </a:fld>
            <a:endParaRPr lang="de-DE" dirty="0">
              <a:solidFill>
                <a:srgbClr val="A5A5A5"/>
              </a:solidFill>
            </a:endParaRPr>
          </a:p>
        </p:txBody>
      </p:sp>
      <p:sp>
        <p:nvSpPr>
          <p:cNvPr id="8" name="Textplatzhalter 4"/>
          <p:cNvSpPr txBox="1">
            <a:spLocks/>
          </p:cNvSpPr>
          <p:nvPr/>
        </p:nvSpPr>
        <p:spPr>
          <a:xfrm>
            <a:off x="457200" y="639500"/>
            <a:ext cx="6169500" cy="414166"/>
          </a:xfrm>
          <a:prstGeom prst="rect">
            <a:avLst/>
          </a:prstGeom>
        </p:spPr>
        <p:txBody>
          <a:bodyPr lIns="0" tIns="0" rIns="0" bIns="0"/>
          <a:lstStyle>
            <a:lvl1pPr marL="0" indent="0" algn="l" defTabSz="685800" rtl="0" eaLnBrk="1" latinLnBrk="0" hangingPunct="1">
              <a:lnSpc>
                <a:spcPct val="90000"/>
              </a:lnSpc>
              <a:spcBef>
                <a:spcPts val="750"/>
              </a:spcBef>
              <a:buFont typeface="Arial" panose="020B0604020202020204" pitchFamily="34" charset="0"/>
              <a:buNone/>
              <a:defRPr sz="2400" b="1" kern="1200">
                <a:solidFill>
                  <a:srgbClr val="003359"/>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2000" dirty="0" smtClean="0"/>
              <a:t>Der </a:t>
            </a:r>
            <a:r>
              <a:rPr lang="de-DE" sz="2000" dirty="0" smtClean="0"/>
              <a:t>Datenmanagementplan</a:t>
            </a:r>
            <a:endParaRPr lang="de-DE" sz="2000" dirty="0"/>
          </a:p>
        </p:txBody>
      </p:sp>
    </p:spTree>
    <p:extLst>
      <p:ext uri="{BB962C8B-B14F-4D97-AF65-F5344CB8AC3E}">
        <p14:creationId xmlns:p14="http://schemas.microsoft.com/office/powerpoint/2010/main" val="1129723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57200" y="221952"/>
            <a:ext cx="6172200" cy="489314"/>
          </a:xfrm>
        </p:spPr>
        <p:txBody>
          <a:bodyPr/>
          <a:lstStyle/>
          <a:p>
            <a:r>
              <a:rPr lang="de-DE" sz="2400" dirty="0"/>
              <a:t>Planen und Organisieren</a:t>
            </a:r>
          </a:p>
        </p:txBody>
      </p:sp>
      <p:sp>
        <p:nvSpPr>
          <p:cNvPr id="4" name="Textplatzhalter 3"/>
          <p:cNvSpPr>
            <a:spLocks noGrp="1"/>
          </p:cNvSpPr>
          <p:nvPr>
            <p:ph type="body" idx="1"/>
          </p:nvPr>
        </p:nvSpPr>
        <p:spPr>
          <a:xfrm>
            <a:off x="402725" y="1186057"/>
            <a:ext cx="4040188" cy="479822"/>
          </a:xfrm>
        </p:spPr>
        <p:txBody>
          <a:bodyPr/>
          <a:lstStyle/>
          <a:p>
            <a:r>
              <a:rPr lang="de-DE" dirty="0" smtClean="0"/>
              <a:t>DMP Online</a:t>
            </a:r>
            <a:endParaRPr lang="de-DE" dirty="0"/>
          </a:p>
        </p:txBody>
      </p:sp>
      <p:sp>
        <p:nvSpPr>
          <p:cNvPr id="5" name="Inhaltsplatzhalter 4"/>
          <p:cNvSpPr>
            <a:spLocks noGrp="1"/>
          </p:cNvSpPr>
          <p:nvPr>
            <p:ph sz="half" idx="2"/>
          </p:nvPr>
        </p:nvSpPr>
        <p:spPr>
          <a:xfrm>
            <a:off x="402725" y="1952516"/>
            <a:ext cx="3197167" cy="2290744"/>
          </a:xfrm>
        </p:spPr>
        <p:txBody>
          <a:bodyPr/>
          <a:lstStyle/>
          <a:p>
            <a:pPr>
              <a:buClr>
                <a:srgbClr val="FF7900"/>
              </a:buClr>
              <a:buFont typeface="Wingdings" panose="05000000000000000000" pitchFamily="2" charset="2"/>
              <a:buChar char="§"/>
            </a:pPr>
            <a:r>
              <a:rPr lang="de-DE" dirty="0"/>
              <a:t>w</a:t>
            </a:r>
            <a:r>
              <a:rPr lang="de-DE" dirty="0" smtClean="0"/>
              <a:t>ebbasiertes, englischsprachiges Tool</a:t>
            </a:r>
          </a:p>
          <a:p>
            <a:pPr>
              <a:buClr>
                <a:srgbClr val="FF7900"/>
              </a:buClr>
              <a:buFont typeface="Wingdings" panose="05000000000000000000" pitchFamily="2" charset="2"/>
              <a:buChar char="§"/>
            </a:pPr>
            <a:r>
              <a:rPr lang="de-DE" dirty="0"/>
              <a:t>s</a:t>
            </a:r>
            <a:r>
              <a:rPr lang="de-DE" dirty="0" smtClean="0"/>
              <a:t>ehr aktive Community</a:t>
            </a:r>
          </a:p>
          <a:p>
            <a:pPr>
              <a:buClr>
                <a:srgbClr val="FF7900"/>
              </a:buClr>
              <a:buFont typeface="Wingdings" panose="05000000000000000000" pitchFamily="2" charset="2"/>
              <a:buChar char="§"/>
            </a:pPr>
            <a:r>
              <a:rPr lang="de-DE" dirty="0"/>
              <a:t>l</a:t>
            </a:r>
            <a:r>
              <a:rPr lang="de-DE" dirty="0" smtClean="0"/>
              <a:t>eider kein DFG-Template</a:t>
            </a:r>
          </a:p>
          <a:p>
            <a:pPr>
              <a:buClr>
                <a:srgbClr val="FF7900"/>
              </a:buClr>
              <a:buFont typeface="Wingdings" panose="05000000000000000000" pitchFamily="2" charset="2"/>
              <a:buChar char="§"/>
            </a:pPr>
            <a:r>
              <a:rPr lang="de-DE" dirty="0" smtClean="0">
                <a:hlinkClick r:id="rId2"/>
              </a:rPr>
              <a:t>https://dmponline.dcc.ac.uk</a:t>
            </a:r>
            <a:endParaRPr lang="de-DE" dirty="0"/>
          </a:p>
        </p:txBody>
      </p:sp>
      <p:sp>
        <p:nvSpPr>
          <p:cNvPr id="7" name="Inhaltsplatzhalter 6"/>
          <p:cNvSpPr>
            <a:spLocks noGrp="1"/>
          </p:cNvSpPr>
          <p:nvPr>
            <p:ph sz="quarter" idx="4"/>
          </p:nvPr>
        </p:nvSpPr>
        <p:spPr>
          <a:xfrm>
            <a:off x="4604476" y="1876536"/>
            <a:ext cx="3374231" cy="2963466"/>
          </a:xfrm>
        </p:spPr>
        <p:txBody>
          <a:bodyPr/>
          <a:lstStyle/>
          <a:p>
            <a:pPr>
              <a:buClr>
                <a:srgbClr val="FF7900"/>
              </a:buClr>
              <a:buFont typeface="Wingdings" panose="05000000000000000000" pitchFamily="2" charset="2"/>
              <a:buChar char="§"/>
            </a:pPr>
            <a:r>
              <a:rPr lang="de-DE" dirty="0"/>
              <a:t>d</a:t>
            </a:r>
            <a:r>
              <a:rPr lang="de-DE" dirty="0" smtClean="0"/>
              <a:t>eutschsprachiges DMP-Tool + Community</a:t>
            </a:r>
          </a:p>
          <a:p>
            <a:pPr>
              <a:buClr>
                <a:srgbClr val="FF7900"/>
              </a:buClr>
              <a:buFont typeface="Wingdings" panose="05000000000000000000" pitchFamily="2" charset="2"/>
              <a:buChar char="§"/>
            </a:pPr>
            <a:r>
              <a:rPr lang="de-DE" dirty="0"/>
              <a:t>w</a:t>
            </a:r>
            <a:r>
              <a:rPr lang="de-DE" dirty="0" smtClean="0"/>
              <a:t>ebbasiert und als App verfügbar</a:t>
            </a:r>
          </a:p>
          <a:p>
            <a:pPr>
              <a:buClr>
                <a:srgbClr val="FF7900"/>
              </a:buClr>
              <a:buFont typeface="Wingdings" panose="05000000000000000000" pitchFamily="2" charset="2"/>
              <a:buChar char="§"/>
            </a:pPr>
            <a:r>
              <a:rPr lang="de-DE" dirty="0" smtClean="0"/>
              <a:t>Instanz muss selbst gehostet werden, oder:</a:t>
            </a:r>
          </a:p>
          <a:p>
            <a:pPr>
              <a:buClr>
                <a:srgbClr val="FF7900"/>
              </a:buClr>
              <a:buFont typeface="Wingdings" panose="05000000000000000000" pitchFamily="2" charset="2"/>
              <a:buChar char="§"/>
            </a:pPr>
            <a:r>
              <a:rPr lang="de-DE" dirty="0">
                <a:hlinkClick r:id="rId3" action="ppaction://hlinkfile"/>
              </a:rPr>
              <a:t>rdmo.forschungsdaten.info</a:t>
            </a:r>
            <a:endParaRPr lang="de-DE" dirty="0"/>
          </a:p>
          <a:p>
            <a:pPr marL="0" indent="0">
              <a:buNone/>
            </a:pPr>
            <a:endParaRPr lang="de-DE" dirty="0"/>
          </a:p>
        </p:txBody>
      </p:sp>
      <p:sp>
        <p:nvSpPr>
          <p:cNvPr id="6" name="Textplatzhalter 5"/>
          <p:cNvSpPr>
            <a:spLocks noGrp="1"/>
          </p:cNvSpPr>
          <p:nvPr>
            <p:ph type="body" sz="quarter" idx="3"/>
          </p:nvPr>
        </p:nvSpPr>
        <p:spPr/>
        <p:txBody>
          <a:bodyPr/>
          <a:lstStyle/>
          <a:p>
            <a:r>
              <a:rPr lang="de-DE" dirty="0" smtClean="0"/>
              <a:t>RDMO</a:t>
            </a:r>
            <a:endParaRPr lang="de-DE" dirty="0"/>
          </a:p>
        </p:txBody>
      </p:sp>
      <p:pic>
        <p:nvPicPr>
          <p:cNvPr id="8" name="Grafik 7"/>
          <p:cNvPicPr>
            <a:picLocks noChangeAspect="1"/>
          </p:cNvPicPr>
          <p:nvPr/>
        </p:nvPicPr>
        <p:blipFill>
          <a:blip r:embed="rId4"/>
          <a:stretch>
            <a:fillRect/>
          </a:stretch>
        </p:blipFill>
        <p:spPr>
          <a:xfrm>
            <a:off x="2879606" y="1310895"/>
            <a:ext cx="553260" cy="553260"/>
          </a:xfrm>
          <a:prstGeom prst="rect">
            <a:avLst/>
          </a:prstGeom>
        </p:spPr>
      </p:pic>
      <p:sp>
        <p:nvSpPr>
          <p:cNvPr id="9" name="Foliennummernplatzhalter 8"/>
          <p:cNvSpPr>
            <a:spLocks noGrp="1"/>
          </p:cNvSpPr>
          <p:nvPr>
            <p:ph type="sldNum" sz="quarter" idx="12"/>
          </p:nvPr>
        </p:nvSpPr>
        <p:spPr>
          <a:xfrm>
            <a:off x="1331119" y="4731544"/>
            <a:ext cx="628650" cy="228600"/>
          </a:xfrm>
        </p:spPr>
        <p:txBody>
          <a:bodyPr/>
          <a:lstStyle/>
          <a:p>
            <a:pPr>
              <a:defRPr/>
            </a:pPr>
            <a:r>
              <a:rPr lang="de-DE" dirty="0"/>
              <a:t>2</a:t>
            </a:r>
            <a:r>
              <a:rPr lang="de-DE" dirty="0" smtClean="0"/>
              <a:t>8</a:t>
            </a:r>
            <a:endParaRPr lang="de-DE" dirty="0"/>
          </a:p>
        </p:txBody>
      </p:sp>
      <p:pic>
        <p:nvPicPr>
          <p:cNvPr id="10" name="Grafi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7616" y="1285252"/>
            <a:ext cx="1143668" cy="540401"/>
          </a:xfrm>
          <a:prstGeom prst="rect">
            <a:avLst/>
          </a:prstGeom>
        </p:spPr>
      </p:pic>
      <p:sp>
        <p:nvSpPr>
          <p:cNvPr id="11" name="Textplatzhalter 4"/>
          <p:cNvSpPr txBox="1">
            <a:spLocks/>
          </p:cNvSpPr>
          <p:nvPr/>
        </p:nvSpPr>
        <p:spPr>
          <a:xfrm>
            <a:off x="348116" y="610092"/>
            <a:ext cx="6169500" cy="41416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en-GB" sz="2000" b="1" kern="0" dirty="0">
                <a:latin typeface="+mj-lt"/>
              </a:rPr>
              <a:t>DMP-Tools</a:t>
            </a:r>
          </a:p>
        </p:txBody>
      </p:sp>
    </p:spTree>
    <p:extLst>
      <p:ext uri="{BB962C8B-B14F-4D97-AF65-F5344CB8AC3E}">
        <p14:creationId xmlns:p14="http://schemas.microsoft.com/office/powerpoint/2010/main" val="3328323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7" grpId="0" build="p"/>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3"/>
          </p:nvPr>
        </p:nvSpPr>
        <p:spPr>
          <a:xfrm>
            <a:off x="418564" y="1268638"/>
            <a:ext cx="4327940" cy="2606403"/>
          </a:xfrm>
        </p:spPr>
        <p:txBody>
          <a:bodyPr>
            <a:noAutofit/>
          </a:bodyPr>
          <a:lstStyle/>
          <a:p>
            <a:pPr>
              <a:defRPr/>
            </a:pPr>
            <a:r>
              <a:rPr lang="en-US" sz="1350" b="1" dirty="0"/>
              <a:t>Auf zenodo.org:</a:t>
            </a:r>
          </a:p>
          <a:p>
            <a:pPr>
              <a:defRPr/>
            </a:pPr>
            <a:endParaRPr lang="de-DE" sz="1350" dirty="0"/>
          </a:p>
          <a:p>
            <a:pPr>
              <a:defRPr/>
            </a:pPr>
            <a:r>
              <a:rPr lang="de-DE" sz="1350" dirty="0"/>
              <a:t>Helix Nebula – Beispiel aus der Hochenergiephysik</a:t>
            </a:r>
          </a:p>
          <a:p>
            <a:pPr>
              <a:defRPr/>
            </a:pPr>
            <a:r>
              <a:rPr lang="de-DE" sz="1350" dirty="0">
                <a:hlinkClick r:id="rId3"/>
              </a:rPr>
              <a:t>https://zenodo.org/record/48171#.WATexnriF40</a:t>
            </a:r>
            <a:endParaRPr lang="de-DE" sz="1350" dirty="0"/>
          </a:p>
          <a:p>
            <a:pPr>
              <a:defRPr/>
            </a:pPr>
            <a:r>
              <a:rPr lang="de-DE" sz="1350" dirty="0"/>
              <a:t> Tweether – Beispiel aus den Ingenieurswissenschaften (Mikroelektronik)</a:t>
            </a:r>
          </a:p>
          <a:p>
            <a:pPr>
              <a:defRPr/>
            </a:pPr>
            <a:r>
              <a:rPr lang="de-DE" sz="1350" dirty="0">
                <a:hlinkClick r:id="rId4"/>
              </a:rPr>
              <a:t>https://zenodo.org/record/55791#.WATei3riF40</a:t>
            </a:r>
            <a:endParaRPr lang="de-DE" sz="1350" dirty="0"/>
          </a:p>
          <a:p>
            <a:pPr>
              <a:defRPr/>
            </a:pPr>
            <a:r>
              <a:rPr lang="de-DE" sz="1350" dirty="0"/>
              <a:t>  AutoPost – Beispiel aus der Informations- und Kommunikationstechnik</a:t>
            </a:r>
          </a:p>
          <a:p>
            <a:pPr>
              <a:defRPr/>
            </a:pPr>
            <a:r>
              <a:rPr lang="de-DE" sz="1350" dirty="0">
                <a:hlinkClick r:id="rId5"/>
              </a:rPr>
              <a:t>https://zenodo.org/record/56107#.WATefXriF40</a:t>
            </a:r>
            <a:endParaRPr lang="de-DE" sz="1350" dirty="0"/>
          </a:p>
          <a:p>
            <a:pPr>
              <a:defRPr/>
            </a:pPr>
            <a:endParaRPr lang="de-DE" sz="1350" dirty="0"/>
          </a:p>
        </p:txBody>
      </p:sp>
      <p:sp>
        <p:nvSpPr>
          <p:cNvPr id="4" name="Textplatzhalter 3"/>
          <p:cNvSpPr>
            <a:spLocks noGrp="1"/>
          </p:cNvSpPr>
          <p:nvPr>
            <p:ph type="body" sz="quarter" idx="16"/>
          </p:nvPr>
        </p:nvSpPr>
        <p:spPr/>
        <p:txBody>
          <a:bodyPr/>
          <a:lstStyle/>
          <a:p>
            <a:r>
              <a:rPr lang="de-DE" sz="2400" dirty="0" smtClean="0"/>
              <a:t>Planen</a:t>
            </a:r>
            <a:r>
              <a:rPr lang="en-GB" sz="2400" dirty="0" smtClean="0"/>
              <a:t> und </a:t>
            </a:r>
            <a:r>
              <a:rPr lang="de-DE" sz="2400" dirty="0" smtClean="0"/>
              <a:t>Organisieren</a:t>
            </a:r>
            <a:endParaRPr lang="de-DE" sz="2400" dirty="0"/>
          </a:p>
        </p:txBody>
      </p:sp>
      <p:sp>
        <p:nvSpPr>
          <p:cNvPr id="5" name="Textplatzhalter 4"/>
          <p:cNvSpPr>
            <a:spLocks noGrp="1"/>
          </p:cNvSpPr>
          <p:nvPr>
            <p:ph type="body" sz="quarter" idx="17"/>
          </p:nvPr>
        </p:nvSpPr>
        <p:spPr>
          <a:xfrm>
            <a:off x="457200" y="605663"/>
            <a:ext cx="6169500" cy="671512"/>
          </a:xfrm>
        </p:spPr>
        <p:txBody>
          <a:bodyPr/>
          <a:lstStyle/>
          <a:p>
            <a:r>
              <a:rPr lang="en-GB" sz="2000" dirty="0" smtClean="0"/>
              <a:t>Beispiel-DMPs</a:t>
            </a:r>
            <a:endParaRPr lang="en-GB" sz="2000" dirty="0"/>
          </a:p>
        </p:txBody>
      </p:sp>
      <p:sp>
        <p:nvSpPr>
          <p:cNvPr id="10" name="Foliennummernplatzhalter 8"/>
          <p:cNvSpPr>
            <a:spLocks noGrp="1"/>
          </p:cNvSpPr>
          <p:nvPr>
            <p:ph type="sldNum" sz="quarter" idx="12"/>
          </p:nvPr>
        </p:nvSpPr>
        <p:spPr>
          <a:xfrm>
            <a:off x="418564" y="4705119"/>
            <a:ext cx="495945" cy="273844"/>
          </a:xfrm>
        </p:spPr>
        <p:txBody>
          <a:bodyPr/>
          <a:lstStyle/>
          <a:p>
            <a:pPr>
              <a:defRPr/>
            </a:pPr>
            <a:r>
              <a:rPr lang="de-DE" dirty="0" smtClean="0"/>
              <a:t>25</a:t>
            </a:r>
            <a:endParaRPr lang="de-DE" dirty="0"/>
          </a:p>
        </p:txBody>
      </p:sp>
      <p:sp>
        <p:nvSpPr>
          <p:cNvPr id="7" name="Content Placeholder 1"/>
          <p:cNvSpPr txBox="1">
            <a:spLocks/>
          </p:cNvSpPr>
          <p:nvPr/>
        </p:nvSpPr>
        <p:spPr>
          <a:xfrm>
            <a:off x="4816060" y="1267871"/>
            <a:ext cx="4327940" cy="2606403"/>
          </a:xfrm>
          <a:prstGeom prst="rect">
            <a:avLst/>
          </a:prstGeom>
        </p:spPr>
        <p:txBody>
          <a:bodyPr lIns="0" tIns="0" rIns="0" bIns="0" numCol="1" spcCol="288000">
            <a:noAutofit/>
          </a:bodyPr>
          <a:lstStyle>
            <a:lvl1pPr marL="0" marR="0" indent="0" algn="l" defTabSz="685800" rtl="0" eaLnBrk="1" fontAlgn="auto" latinLnBrk="0" hangingPunct="1">
              <a:lnSpc>
                <a:spcPts val="2300"/>
              </a:lnSpc>
              <a:spcBef>
                <a:spcPts val="0"/>
              </a:spcBef>
              <a:spcAft>
                <a:spcPts val="0"/>
              </a:spcAft>
              <a:buClrTx/>
              <a:buSzTx/>
              <a:buFont typeface="Arial" panose="020B0604020202020204" pitchFamily="34" charset="0"/>
              <a:buNone/>
              <a:tabLst/>
              <a:defRPr sz="1600" kern="1200">
                <a:solidFill>
                  <a:srgbClr val="003359"/>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defRPr/>
            </a:pPr>
            <a:r>
              <a:rPr lang="de-DE" sz="1350" b="1" dirty="0" smtClean="0"/>
              <a:t>Auf den Seiten der HU Berlin</a:t>
            </a:r>
            <a:r>
              <a:rPr lang="de-DE" sz="1350" dirty="0" smtClean="0"/>
              <a:t> </a:t>
            </a:r>
          </a:p>
          <a:p>
            <a:pPr>
              <a:defRPr/>
            </a:pPr>
            <a:endParaRPr lang="de-DE" sz="1350" dirty="0"/>
          </a:p>
          <a:p>
            <a:pPr>
              <a:defRPr/>
            </a:pPr>
            <a:r>
              <a:rPr lang="de-DE" sz="1350" dirty="0" smtClean="0"/>
              <a:t>für verschiedene Förderer (DFG, BMBF, EU):</a:t>
            </a:r>
          </a:p>
          <a:p>
            <a:pPr>
              <a:defRPr/>
            </a:pPr>
            <a:r>
              <a:rPr lang="de-DE" sz="1350" dirty="0" smtClean="0">
                <a:hlinkClick r:id="rId6"/>
              </a:rPr>
              <a:t>https://www.cms.hu-berlin.de/de/dl/dataman/arbeiten/dmp_erstellen</a:t>
            </a:r>
            <a:endParaRPr lang="de-DE" sz="1350" dirty="0" smtClean="0"/>
          </a:p>
          <a:p>
            <a:pPr>
              <a:defRPr/>
            </a:pPr>
            <a:endParaRPr lang="de-DE" sz="1350" dirty="0" smtClean="0"/>
          </a:p>
          <a:p>
            <a:pPr>
              <a:defRPr/>
            </a:pPr>
            <a:r>
              <a:rPr lang="de-DE" sz="1350" b="1" dirty="0" smtClean="0"/>
              <a:t>Im Libre DMP Catalogue:</a:t>
            </a:r>
          </a:p>
          <a:p>
            <a:pPr>
              <a:defRPr/>
            </a:pPr>
            <a:r>
              <a:rPr lang="de-DE" sz="1350" dirty="0" smtClean="0">
                <a:hlinkClick r:id="rId7"/>
              </a:rPr>
              <a:t>https://libereurope.eu/dmpcatalogue/</a:t>
            </a:r>
            <a:endParaRPr lang="de-DE" sz="1350" dirty="0" smtClean="0"/>
          </a:p>
          <a:p>
            <a:pPr>
              <a:defRPr/>
            </a:pPr>
            <a:endParaRPr lang="en-US" sz="1350" dirty="0" smtClean="0"/>
          </a:p>
          <a:p>
            <a:pPr>
              <a:defRPr/>
            </a:pPr>
            <a:endParaRPr lang="en-US" sz="1350" dirty="0" smtClean="0"/>
          </a:p>
          <a:p>
            <a:pPr>
              <a:defRPr/>
            </a:pPr>
            <a:endParaRPr lang="en-US" sz="750" dirty="0">
              <a:solidFill>
                <a:schemeClr val="accent3"/>
              </a:solidFill>
              <a:latin typeface="+mn-lt"/>
              <a:cs typeface="+mn-cs"/>
            </a:endParaRPr>
          </a:p>
        </p:txBody>
      </p:sp>
    </p:spTree>
    <p:extLst>
      <p:ext uri="{BB962C8B-B14F-4D97-AF65-F5344CB8AC3E}">
        <p14:creationId xmlns:p14="http://schemas.microsoft.com/office/powerpoint/2010/main" val="3298664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459786" y="223391"/>
            <a:ext cx="6172200" cy="421556"/>
          </a:xfrm>
        </p:spPr>
        <p:txBody>
          <a:bodyPr/>
          <a:lstStyle/>
          <a:p>
            <a:r>
              <a:rPr lang="de-DE" sz="2400" dirty="0"/>
              <a:t>Planen und Organisieren</a:t>
            </a:r>
          </a:p>
        </p:txBody>
      </p:sp>
      <p:sp>
        <p:nvSpPr>
          <p:cNvPr id="9" name="Inhaltsplatzhalter 8"/>
          <p:cNvSpPr>
            <a:spLocks noGrp="1"/>
          </p:cNvSpPr>
          <p:nvPr>
            <p:ph idx="1"/>
          </p:nvPr>
        </p:nvSpPr>
        <p:spPr>
          <a:xfrm>
            <a:off x="459786" y="1424873"/>
            <a:ext cx="6491876" cy="2763219"/>
          </a:xfrm>
        </p:spPr>
        <p:txBody>
          <a:bodyPr/>
          <a:lstStyle/>
          <a:p>
            <a:endParaRPr lang="de-DE" sz="1800" dirty="0"/>
          </a:p>
          <a:p>
            <a:pPr>
              <a:buClr>
                <a:srgbClr val="FF7900"/>
              </a:buClr>
              <a:buFont typeface="Wingdings" panose="05000000000000000000" pitchFamily="2" charset="2"/>
              <a:buChar char="§"/>
            </a:pPr>
            <a:r>
              <a:rPr lang="de-DE" sz="1800" dirty="0"/>
              <a:t>klare, hierarchische Ordnerstrukturen verwenden</a:t>
            </a:r>
          </a:p>
          <a:p>
            <a:pPr>
              <a:buClr>
                <a:srgbClr val="FF7900"/>
              </a:buClr>
              <a:buFont typeface="Wingdings" panose="05000000000000000000" pitchFamily="2" charset="2"/>
              <a:buChar char="§"/>
            </a:pPr>
            <a:r>
              <a:rPr lang="de-DE" sz="1800" dirty="0"/>
              <a:t>maximal 3 Unterebenen verwenden</a:t>
            </a:r>
          </a:p>
          <a:p>
            <a:pPr>
              <a:buClr>
                <a:srgbClr val="FF7900"/>
              </a:buClr>
              <a:buFont typeface="Wingdings" panose="05000000000000000000" pitchFamily="2" charset="2"/>
              <a:buChar char="§"/>
            </a:pPr>
            <a:r>
              <a:rPr lang="de-DE" sz="1800" dirty="0"/>
              <a:t>Ordnerbenennungen sollten auch für Dritte nachvollziehbar, d.h. systematisch und inhaltsbezogen sein</a:t>
            </a:r>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29</a:t>
            </a:fld>
            <a:endParaRPr lang="de-DE" dirty="0"/>
          </a:p>
        </p:txBody>
      </p:sp>
      <p:graphicFrame>
        <p:nvGraphicFramePr>
          <p:cNvPr id="10" name="Diagramm 9"/>
          <p:cNvGraphicFramePr/>
          <p:nvPr>
            <p:extLst>
              <p:ext uri="{D42A27DB-BD31-4B8C-83A1-F6EECF244321}">
                <p14:modId xmlns:p14="http://schemas.microsoft.com/office/powerpoint/2010/main" val="2807436557"/>
              </p:ext>
            </p:extLst>
          </p:nvPr>
        </p:nvGraphicFramePr>
        <p:xfrm>
          <a:off x="3825041" y="2629028"/>
          <a:ext cx="3797889" cy="2044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platzhalter 4"/>
          <p:cNvSpPr txBox="1">
            <a:spLocks/>
          </p:cNvSpPr>
          <p:nvPr/>
        </p:nvSpPr>
        <p:spPr>
          <a:xfrm>
            <a:off x="364708" y="635146"/>
            <a:ext cx="6169500" cy="41416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de-DE" sz="2100" kern="0" dirty="0" smtClean="0">
                <a:latin typeface="+mj-lt"/>
              </a:rPr>
              <a:t>Grundlagen</a:t>
            </a:r>
            <a:endParaRPr lang="de-DE" sz="2100" kern="0" dirty="0">
              <a:latin typeface="+mj-lt"/>
            </a:endParaRPr>
          </a:p>
        </p:txBody>
      </p:sp>
    </p:spTree>
    <p:extLst>
      <p:ext uri="{BB962C8B-B14F-4D97-AF65-F5344CB8AC3E}">
        <p14:creationId xmlns:p14="http://schemas.microsoft.com/office/powerpoint/2010/main" val="2828447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pPr/>
              <a:t>3</a:t>
            </a:fld>
            <a:endParaRPr lang="de-DE" dirty="0"/>
          </a:p>
        </p:txBody>
      </p:sp>
      <p:sp>
        <p:nvSpPr>
          <p:cNvPr id="3" name="Textplatzhalter 2"/>
          <p:cNvSpPr>
            <a:spLocks noGrp="1"/>
          </p:cNvSpPr>
          <p:nvPr>
            <p:ph type="body" sz="quarter" idx="13"/>
          </p:nvPr>
        </p:nvSpPr>
        <p:spPr>
          <a:xfrm>
            <a:off x="592200" y="2924326"/>
            <a:ext cx="5385646" cy="875303"/>
          </a:xfrm>
        </p:spPr>
        <p:txBody>
          <a:bodyPr/>
          <a:lstStyle/>
          <a:p>
            <a:pPr marL="285750" indent="-285750">
              <a:buClr>
                <a:srgbClr val="FF7900"/>
              </a:buClr>
              <a:buFont typeface="Wingdings" panose="05000000000000000000" pitchFamily="2" charset="2"/>
              <a:buChar char="§"/>
            </a:pPr>
            <a:r>
              <a:rPr lang="de-DE" sz="1400" dirty="0" smtClean="0"/>
              <a:t>Forschungsdatenmanagement</a:t>
            </a:r>
          </a:p>
          <a:p>
            <a:pPr marL="285750" indent="-285750">
              <a:buClr>
                <a:srgbClr val="FF7900"/>
              </a:buClr>
              <a:buFont typeface="Wingdings" panose="05000000000000000000" pitchFamily="2" charset="2"/>
              <a:buChar char="§"/>
            </a:pPr>
            <a:r>
              <a:rPr lang="en-GB" sz="1400" dirty="0" smtClean="0"/>
              <a:t>Open Access</a:t>
            </a:r>
          </a:p>
          <a:p>
            <a:pPr marL="285750" indent="-285750">
              <a:buClr>
                <a:srgbClr val="FF7900"/>
              </a:buClr>
              <a:buFont typeface="Wingdings" panose="05000000000000000000" pitchFamily="2" charset="2"/>
              <a:buChar char="§"/>
            </a:pPr>
            <a:r>
              <a:rPr lang="en-GB" sz="1400" dirty="0" smtClean="0"/>
              <a:t>Elektronisches Publizieren</a:t>
            </a:r>
          </a:p>
          <a:p>
            <a:pPr marL="285750" indent="-285750">
              <a:buClr>
                <a:srgbClr val="FF7900"/>
              </a:buClr>
              <a:buFont typeface="Wingdings" panose="05000000000000000000" pitchFamily="2" charset="2"/>
              <a:buChar char="§"/>
            </a:pPr>
            <a:r>
              <a:rPr lang="en-GB" sz="1400" dirty="0" smtClean="0"/>
              <a:t>Universitätsverlag</a:t>
            </a:r>
          </a:p>
          <a:p>
            <a:pPr marL="285750" indent="-285750">
              <a:buClr>
                <a:srgbClr val="FF7900"/>
              </a:buClr>
              <a:buFont typeface="Wingdings" panose="05000000000000000000" pitchFamily="2" charset="2"/>
              <a:buChar char="§"/>
            </a:pPr>
            <a:r>
              <a:rPr lang="en-GB" sz="1400" dirty="0" smtClean="0"/>
              <a:t>Hochschulbibliographie </a:t>
            </a:r>
          </a:p>
          <a:p>
            <a:pPr marL="285750" indent="-285750">
              <a:buClr>
                <a:srgbClr val="FF7900"/>
              </a:buClr>
              <a:buFont typeface="Wingdings" panose="05000000000000000000" pitchFamily="2" charset="2"/>
              <a:buChar char="§"/>
            </a:pPr>
            <a:r>
              <a:rPr lang="en-GB" sz="1400" dirty="0" smtClean="0"/>
              <a:t>uvm.</a:t>
            </a:r>
            <a:endParaRPr lang="en-GB" sz="1400" dirty="0"/>
          </a:p>
        </p:txBody>
      </p:sp>
      <p:sp>
        <p:nvSpPr>
          <p:cNvPr id="5" name="Textplatzhalter 4"/>
          <p:cNvSpPr>
            <a:spLocks noGrp="1"/>
          </p:cNvSpPr>
          <p:nvPr>
            <p:ph type="body" sz="quarter" idx="15"/>
          </p:nvPr>
        </p:nvSpPr>
        <p:spPr>
          <a:xfrm>
            <a:off x="592200" y="1099291"/>
            <a:ext cx="3034972" cy="671512"/>
          </a:xfrm>
        </p:spPr>
        <p:txBody>
          <a:bodyPr/>
          <a:lstStyle/>
          <a:p>
            <a:r>
              <a:rPr lang="de-DE" sz="2000" dirty="0" smtClean="0"/>
              <a:t>Universitätsbibliothek</a:t>
            </a:r>
            <a:endParaRPr lang="en-GB" sz="2000" dirty="0"/>
          </a:p>
        </p:txBody>
      </p:sp>
      <p:sp>
        <p:nvSpPr>
          <p:cNvPr id="6" name="Textplatzhalter 5"/>
          <p:cNvSpPr>
            <a:spLocks noGrp="1"/>
          </p:cNvSpPr>
          <p:nvPr>
            <p:ph type="body" sz="quarter" idx="16"/>
          </p:nvPr>
        </p:nvSpPr>
        <p:spPr>
          <a:xfrm>
            <a:off x="572524" y="281329"/>
            <a:ext cx="6169500" cy="518588"/>
          </a:xfrm>
        </p:spPr>
        <p:txBody>
          <a:bodyPr/>
          <a:lstStyle/>
          <a:p>
            <a:r>
              <a:rPr lang="de-DE" dirty="0"/>
              <a:t>Wer</a:t>
            </a:r>
            <a:r>
              <a:rPr lang="en-GB" dirty="0"/>
              <a:t> </a:t>
            </a:r>
            <a:r>
              <a:rPr lang="de-DE" dirty="0"/>
              <a:t>ich bin</a:t>
            </a:r>
          </a:p>
        </p:txBody>
      </p:sp>
      <p:sp>
        <p:nvSpPr>
          <p:cNvPr id="12" name="Textfeld 11"/>
          <p:cNvSpPr txBox="1"/>
          <p:nvPr/>
        </p:nvSpPr>
        <p:spPr>
          <a:xfrm>
            <a:off x="4844859" y="2910112"/>
            <a:ext cx="3958606" cy="1448282"/>
          </a:xfrm>
          <a:prstGeom prst="rect">
            <a:avLst/>
          </a:prstGeom>
        </p:spPr>
        <p:txBody>
          <a:bodyPr vert="horz" wrap="square" lIns="0" tIns="0" rIns="0" bIns="0" rtlCol="0">
            <a:spAutoFit/>
          </a:bodyPr>
          <a:lstStyle/>
          <a:p>
            <a:pPr marL="295275" indent="-285750">
              <a:lnSpc>
                <a:spcPts val="1725"/>
              </a:lnSpc>
              <a:spcBef>
                <a:spcPts val="360"/>
              </a:spcBef>
              <a:buClr>
                <a:srgbClr val="FF7900"/>
              </a:buClr>
              <a:buFont typeface="Wingdings" panose="05000000000000000000" pitchFamily="2" charset="2"/>
              <a:buChar char="§"/>
            </a:pPr>
            <a:r>
              <a:rPr lang="de-DE" sz="1400" spc="-4" dirty="0">
                <a:solidFill>
                  <a:srgbClr val="003358"/>
                </a:solidFill>
                <a:latin typeface="Arial"/>
                <a:cs typeface="Arial"/>
              </a:rPr>
              <a:t>Mitglied </a:t>
            </a:r>
            <a:r>
              <a:rPr lang="de-DE" sz="1400" spc="-4" dirty="0" smtClean="0">
                <a:solidFill>
                  <a:srgbClr val="003358"/>
                </a:solidFill>
                <a:latin typeface="Arial"/>
                <a:cs typeface="Arial"/>
              </a:rPr>
              <a:t>der DINI Unter-Arbeitsgruppen </a:t>
            </a:r>
            <a:r>
              <a:rPr lang="de-DE" sz="1400" spc="-4" dirty="0">
                <a:solidFill>
                  <a:srgbClr val="003358"/>
                </a:solidFill>
                <a:latin typeface="Arial"/>
                <a:cs typeface="Arial"/>
              </a:rPr>
              <a:t>DMPs und Schulungsmaterialien</a:t>
            </a:r>
          </a:p>
          <a:p>
            <a:pPr marL="295275" indent="-285750">
              <a:lnSpc>
                <a:spcPts val="1725"/>
              </a:lnSpc>
              <a:spcBef>
                <a:spcPts val="360"/>
              </a:spcBef>
              <a:buClr>
                <a:srgbClr val="FF7900"/>
              </a:buClr>
              <a:buFont typeface="Wingdings" panose="05000000000000000000" pitchFamily="2" charset="2"/>
              <a:buChar char="§"/>
            </a:pPr>
            <a:r>
              <a:rPr lang="de-DE" sz="1400" spc="-4" dirty="0" smtClean="0">
                <a:solidFill>
                  <a:srgbClr val="003358"/>
                </a:solidFill>
                <a:latin typeface="Arial"/>
                <a:cs typeface="Arial"/>
              </a:rPr>
              <a:t>Mitglied der </a:t>
            </a:r>
            <a:r>
              <a:rPr lang="de-DE" sz="1400" spc="-4" dirty="0">
                <a:solidFill>
                  <a:srgbClr val="003358"/>
                </a:solidFill>
                <a:latin typeface="Arial"/>
                <a:cs typeface="Arial"/>
              </a:rPr>
              <a:t>RDA IG Research Data Management in Engineering</a:t>
            </a:r>
          </a:p>
          <a:p>
            <a:pPr marL="295275" indent="-285750">
              <a:lnSpc>
                <a:spcPts val="1725"/>
              </a:lnSpc>
              <a:spcBef>
                <a:spcPts val="360"/>
              </a:spcBef>
              <a:buClr>
                <a:srgbClr val="FF7900"/>
              </a:buClr>
              <a:buFont typeface="Wingdings" panose="05000000000000000000" pitchFamily="2" charset="2"/>
              <a:buChar char="§"/>
            </a:pPr>
            <a:r>
              <a:rPr lang="de-DE" sz="1400" spc="-4" dirty="0">
                <a:solidFill>
                  <a:srgbClr val="003358"/>
                </a:solidFill>
                <a:latin typeface="Arial"/>
                <a:cs typeface="Arial"/>
              </a:rPr>
              <a:t>Redaktionsmitglied </a:t>
            </a:r>
            <a:r>
              <a:rPr lang="de-DE" sz="1400" spc="-4" dirty="0" smtClean="0">
                <a:solidFill>
                  <a:srgbClr val="003358"/>
                </a:solidFill>
                <a:latin typeface="Arial"/>
                <a:cs typeface="Arial"/>
              </a:rPr>
              <a:t>von forschungsdaten.info</a:t>
            </a:r>
            <a:endParaRPr lang="de-DE" sz="1400" spc="-4" dirty="0">
              <a:solidFill>
                <a:srgbClr val="003358"/>
              </a:solidFill>
              <a:latin typeface="Arial"/>
              <a:cs typeface="Arial"/>
            </a:endParaRPr>
          </a:p>
          <a:p>
            <a:pPr marL="295275" indent="-285750">
              <a:lnSpc>
                <a:spcPts val="1725"/>
              </a:lnSpc>
              <a:spcBef>
                <a:spcPts val="360"/>
              </a:spcBef>
              <a:buClr>
                <a:srgbClr val="FF7900"/>
              </a:buClr>
              <a:buFont typeface="Wingdings" panose="05000000000000000000" pitchFamily="2" charset="2"/>
              <a:buChar char="§"/>
            </a:pPr>
            <a:endParaRPr lang="en-GB" sz="1400" b="1" spc="-4" dirty="0">
              <a:solidFill>
                <a:srgbClr val="003358"/>
              </a:solidFill>
              <a:latin typeface="Arial"/>
              <a:cs typeface="Arial"/>
            </a:endParaRPr>
          </a:p>
        </p:txBody>
      </p:sp>
      <p:sp>
        <p:nvSpPr>
          <p:cNvPr id="9" name="Textplatzhalter 4"/>
          <p:cNvSpPr txBox="1">
            <a:spLocks/>
          </p:cNvSpPr>
          <p:nvPr/>
        </p:nvSpPr>
        <p:spPr>
          <a:xfrm>
            <a:off x="4770480" y="1088083"/>
            <a:ext cx="3200565" cy="671512"/>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2400" b="1" kern="1200">
                <a:solidFill>
                  <a:srgbClr val="0033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dirty="0"/>
              <a:t>Sonstige Zugehörigkeiten</a:t>
            </a:r>
          </a:p>
        </p:txBody>
      </p:sp>
      <p:sp>
        <p:nvSpPr>
          <p:cNvPr id="15" name="Fußzeilenplatzhalter 5"/>
          <p:cNvSpPr>
            <a:spLocks noGrp="1"/>
          </p:cNvSpPr>
          <p:nvPr>
            <p:ph type="ftr" sz="quarter" idx="15"/>
          </p:nvPr>
        </p:nvSpPr>
        <p:spPr>
          <a:xfrm>
            <a:off x="2144587" y="4762284"/>
            <a:ext cx="3553130" cy="273844"/>
          </a:xfrm>
        </p:spPr>
        <p:txBody>
          <a:bodyPr/>
          <a:lstStyle/>
          <a:p>
            <a:r>
              <a:rPr lang="de-DE" sz="750" b="0" dirty="0">
                <a:solidFill>
                  <a:schemeClr val="accent3"/>
                </a:solidFill>
              </a:rPr>
              <a:t>RDA-DE 2020</a:t>
            </a:r>
          </a:p>
        </p:txBody>
      </p:sp>
      <p:grpSp>
        <p:nvGrpSpPr>
          <p:cNvPr id="13" name="Gruppieren 12"/>
          <p:cNvGrpSpPr/>
          <p:nvPr/>
        </p:nvGrpSpPr>
        <p:grpSpPr>
          <a:xfrm>
            <a:off x="4770481" y="1630220"/>
            <a:ext cx="3503262" cy="995571"/>
            <a:chOff x="4872501" y="2091055"/>
            <a:chExt cx="4103300" cy="1180987"/>
          </a:xfrm>
        </p:grpSpPr>
        <p:pic>
          <p:nvPicPr>
            <p:cNvPr id="14" name="Grafik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054" y="2091055"/>
              <a:ext cx="1369802" cy="376319"/>
            </a:xfrm>
            <a:prstGeom prst="rect">
              <a:avLst/>
            </a:prstGeom>
          </p:spPr>
        </p:pic>
        <p:pic>
          <p:nvPicPr>
            <p:cNvPr id="16" name="Grafik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2501" y="2328486"/>
              <a:ext cx="2219012" cy="862949"/>
            </a:xfrm>
            <a:prstGeom prst="rect">
              <a:avLst/>
            </a:prstGeom>
          </p:spPr>
        </p:pic>
        <p:pic>
          <p:nvPicPr>
            <p:cNvPr id="17" name="Grafik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1729" y="2386768"/>
              <a:ext cx="1794072" cy="885274"/>
            </a:xfrm>
            <a:prstGeom prst="rect">
              <a:avLst/>
            </a:prstGeom>
          </p:spPr>
        </p:pic>
      </p:grpSp>
      <p:pic>
        <p:nvPicPr>
          <p:cNvPr id="7" name="Grafik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417" y="1424941"/>
            <a:ext cx="3629025" cy="1247775"/>
          </a:xfrm>
          <a:prstGeom prst="rect">
            <a:avLst/>
          </a:prstGeom>
        </p:spPr>
      </p:pic>
    </p:spTree>
    <p:extLst>
      <p:ext uri="{BB962C8B-B14F-4D97-AF65-F5344CB8AC3E}">
        <p14:creationId xmlns:p14="http://schemas.microsoft.com/office/powerpoint/2010/main" val="1634579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468000" y="262371"/>
            <a:ext cx="6172200" cy="421556"/>
          </a:xfrm>
        </p:spPr>
        <p:txBody>
          <a:bodyPr/>
          <a:lstStyle/>
          <a:p>
            <a:r>
              <a:rPr lang="de-DE" sz="2400" dirty="0"/>
              <a:t>Planen und Organisieren</a:t>
            </a:r>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30</a:t>
            </a:fld>
            <a:endParaRPr lang="de-DE" dirty="0"/>
          </a:p>
        </p:txBody>
      </p:sp>
      <p:sp>
        <p:nvSpPr>
          <p:cNvPr id="7" name="Textplatzhalter 4"/>
          <p:cNvSpPr txBox="1">
            <a:spLocks/>
          </p:cNvSpPr>
          <p:nvPr/>
        </p:nvSpPr>
        <p:spPr>
          <a:xfrm>
            <a:off x="-1861960" y="642161"/>
            <a:ext cx="6169500" cy="41416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None/>
            </a:pPr>
            <a:r>
              <a:rPr lang="en-GB" sz="2100" kern="0" dirty="0">
                <a:latin typeface="+mj-lt"/>
              </a:rPr>
              <a:t>5S-Methode</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000" y="1294487"/>
            <a:ext cx="5044444" cy="1934585"/>
          </a:xfrm>
          <a:prstGeom prst="rect">
            <a:avLst/>
          </a:prstGeom>
          <a:solidFill>
            <a:schemeClr val="tx2"/>
          </a:solidFill>
        </p:spPr>
      </p:pic>
      <p:sp>
        <p:nvSpPr>
          <p:cNvPr id="11" name="Textfeld 10"/>
          <p:cNvSpPr txBox="1"/>
          <p:nvPr/>
        </p:nvSpPr>
        <p:spPr>
          <a:xfrm>
            <a:off x="467999" y="3346516"/>
            <a:ext cx="6721557" cy="992579"/>
          </a:xfrm>
          <a:prstGeom prst="rect">
            <a:avLst/>
          </a:prstGeom>
          <a:noFill/>
        </p:spPr>
        <p:txBody>
          <a:bodyPr wrap="square" rtlCol="0">
            <a:spAutoFit/>
          </a:bodyPr>
          <a:lstStyle/>
          <a:p>
            <a:pPr marL="285750" indent="-285750">
              <a:buClr>
                <a:srgbClr val="FF7900"/>
              </a:buClr>
              <a:buFont typeface="Wingdings" panose="05000000000000000000" pitchFamily="2" charset="2"/>
              <a:buChar char="§"/>
            </a:pPr>
            <a:r>
              <a:rPr lang="de-DE" sz="1500" dirty="0"/>
              <a:t>japanische Methode zur Verbesserung des Produktionsprozesses</a:t>
            </a:r>
          </a:p>
          <a:p>
            <a:pPr marL="285750" indent="-285750">
              <a:buClr>
                <a:srgbClr val="FF7900"/>
              </a:buClr>
              <a:buFont typeface="Wingdings" panose="05000000000000000000" pitchFamily="2" charset="2"/>
              <a:buChar char="§"/>
            </a:pPr>
            <a:r>
              <a:rPr lang="de-DE" sz="1500" dirty="0"/>
              <a:t>Schritt-für Schritt-Anleitung für die Organisation von </a:t>
            </a:r>
            <a:r>
              <a:rPr lang="de-DE" sz="1500" dirty="0" smtClean="0"/>
              <a:t>Daten</a:t>
            </a:r>
            <a:r>
              <a:rPr lang="de-DE" sz="1500" dirty="0"/>
              <a:t>:</a:t>
            </a:r>
          </a:p>
          <a:p>
            <a:endParaRPr lang="de-DE" sz="1500" dirty="0"/>
          </a:p>
          <a:p>
            <a:r>
              <a:rPr lang="de-DE" dirty="0">
                <a:hlinkClick r:id="rId3"/>
              </a:rPr>
              <a:t>https://forschungsdaten-thueringen.de/nachricht/5s-data-week-news-de.html</a:t>
            </a:r>
            <a:endParaRPr lang="de-DE" dirty="0"/>
          </a:p>
        </p:txBody>
      </p:sp>
    </p:spTree>
    <p:extLst>
      <p:ext uri="{BB962C8B-B14F-4D97-AF65-F5344CB8AC3E}">
        <p14:creationId xmlns:p14="http://schemas.microsoft.com/office/powerpoint/2010/main" val="39287730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3000" b="-13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31</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de-DE" sz="3600" dirty="0" smtClean="0">
                <a:solidFill>
                  <a:srgbClr val="003359"/>
                </a:solidFill>
              </a:rPr>
              <a:t>Datendokumentation</a:t>
            </a:r>
            <a:r>
              <a:rPr lang="en-GB" sz="3600" dirty="0" smtClean="0">
                <a:solidFill>
                  <a:srgbClr val="003359"/>
                </a:solidFill>
              </a:rPr>
              <a:t> und </a:t>
            </a:r>
            <a:r>
              <a:rPr lang="de-DE" sz="3600" dirty="0" smtClean="0">
                <a:solidFill>
                  <a:srgbClr val="003359"/>
                </a:solidFill>
              </a:rPr>
              <a:t>Metadaten</a:t>
            </a:r>
            <a:endParaRPr lang="de-DE" sz="3600" dirty="0">
              <a:solidFill>
                <a:srgbClr val="003359"/>
              </a:solidFill>
            </a:endParaRPr>
          </a:p>
        </p:txBody>
      </p:sp>
    </p:spTree>
    <p:extLst>
      <p:ext uri="{BB962C8B-B14F-4D97-AF65-F5344CB8AC3E}">
        <p14:creationId xmlns:p14="http://schemas.microsoft.com/office/powerpoint/2010/main" val="39252753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32</a:t>
            </a:fld>
            <a:endParaRPr lang="de-DE" dirty="0"/>
          </a:p>
        </p:txBody>
      </p:sp>
      <p:sp>
        <p:nvSpPr>
          <p:cNvPr id="8" name="Textplatzhalter 7"/>
          <p:cNvSpPr>
            <a:spLocks noGrp="1"/>
          </p:cNvSpPr>
          <p:nvPr>
            <p:ph type="body" sz="quarter" idx="15"/>
          </p:nvPr>
        </p:nvSpPr>
        <p:spPr>
          <a:xfrm>
            <a:off x="457200" y="620805"/>
            <a:ext cx="8226000" cy="671512"/>
          </a:xfrm>
        </p:spPr>
        <p:txBody>
          <a:bodyPr/>
          <a:lstStyle/>
          <a:p>
            <a:r>
              <a:rPr lang="en-GB" sz="2000" dirty="0" smtClean="0"/>
              <a:t>Motivation</a:t>
            </a:r>
            <a:endParaRPr lang="en-GB" sz="2000" dirty="0"/>
          </a:p>
        </p:txBody>
      </p:sp>
      <p:sp>
        <p:nvSpPr>
          <p:cNvPr id="9" name="Textplatzhalter 8"/>
          <p:cNvSpPr>
            <a:spLocks noGrp="1"/>
          </p:cNvSpPr>
          <p:nvPr>
            <p:ph type="body" sz="quarter" idx="16"/>
          </p:nvPr>
        </p:nvSpPr>
        <p:spPr/>
        <p:txBody>
          <a:bodyPr/>
          <a:lstStyle/>
          <a:p>
            <a:r>
              <a:rPr lang="de-DE" sz="2400" dirty="0" smtClean="0"/>
              <a:t>Datendokumentation</a:t>
            </a:r>
            <a:r>
              <a:rPr lang="en-GB" sz="2400" dirty="0" smtClean="0"/>
              <a:t> und </a:t>
            </a:r>
            <a:r>
              <a:rPr lang="de-DE" sz="2400" dirty="0" smtClean="0"/>
              <a:t>Metadaten</a:t>
            </a:r>
            <a:endParaRPr lang="de-DE" sz="2400" dirty="0"/>
          </a:p>
        </p:txBody>
      </p:sp>
      <p:pic>
        <p:nvPicPr>
          <p:cNvPr id="11" name="Grafik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08211" y="1023630"/>
            <a:ext cx="5934341" cy="347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9359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33</a:t>
            </a:fld>
            <a:endParaRPr lang="de-DE" dirty="0"/>
          </a:p>
        </p:txBody>
      </p:sp>
      <p:sp>
        <p:nvSpPr>
          <p:cNvPr id="13" name="Textplatzhalter 12"/>
          <p:cNvSpPr>
            <a:spLocks noGrp="1"/>
          </p:cNvSpPr>
          <p:nvPr>
            <p:ph type="body" sz="quarter" idx="13"/>
          </p:nvPr>
        </p:nvSpPr>
        <p:spPr>
          <a:xfrm>
            <a:off x="468000" y="1215296"/>
            <a:ext cx="5304586" cy="2902994"/>
          </a:xfrm>
        </p:spPr>
        <p:txBody>
          <a:bodyPr/>
          <a:lstStyle/>
          <a:p>
            <a:r>
              <a:rPr lang="de-DE" sz="1800" dirty="0" smtClean="0"/>
              <a:t>Analyseparameter (Zeiträume, Einheiten etc.)</a:t>
            </a:r>
          </a:p>
          <a:p>
            <a:r>
              <a:rPr lang="de-DE" sz="1800" dirty="0" smtClean="0"/>
              <a:t>Arbeitsumgebung (verwendetes Betriebssystem, Software etc.)</a:t>
            </a:r>
          </a:p>
          <a:p>
            <a:r>
              <a:rPr lang="de-DE" sz="1800" dirty="0" smtClean="0"/>
              <a:t>verwendete Technik</a:t>
            </a:r>
          </a:p>
          <a:p>
            <a:r>
              <a:rPr lang="de-DE" sz="1800" dirty="0" smtClean="0"/>
              <a:t>Erläuterung von Variablen und Labels</a:t>
            </a:r>
          </a:p>
          <a:p>
            <a:r>
              <a:rPr lang="de-DE" sz="1800" dirty="0" smtClean="0"/>
              <a:t>Datenbereinigungsmaßnahmen</a:t>
            </a:r>
          </a:p>
          <a:p>
            <a:r>
              <a:rPr lang="de-DE" sz="1800" dirty="0" smtClean="0"/>
              <a:t>Information zu Zugang/Nutzung (bspw. Lizenz)</a:t>
            </a:r>
          </a:p>
          <a:p>
            <a:r>
              <a:rPr lang="de-DE" sz="1800" dirty="0" smtClean="0"/>
              <a:t>Zusatzmaterial (Codebücher, Laborbucheinträge)</a:t>
            </a:r>
            <a:endParaRPr lang="de-DE" sz="1800" dirty="0"/>
          </a:p>
        </p:txBody>
      </p:sp>
      <p:sp>
        <p:nvSpPr>
          <p:cNvPr id="9" name="Textplatzhalter 8"/>
          <p:cNvSpPr>
            <a:spLocks noGrp="1"/>
          </p:cNvSpPr>
          <p:nvPr>
            <p:ph type="body" sz="quarter" idx="16"/>
          </p:nvPr>
        </p:nvSpPr>
        <p:spPr/>
        <p:txBody>
          <a:bodyPr/>
          <a:lstStyle/>
          <a:p>
            <a:r>
              <a:rPr lang="de-DE" sz="2400" dirty="0" smtClean="0"/>
              <a:t>Datendokumentation</a:t>
            </a:r>
            <a:r>
              <a:rPr lang="en-GB" sz="2400" dirty="0" smtClean="0"/>
              <a:t> und </a:t>
            </a:r>
            <a:r>
              <a:rPr lang="de-DE" sz="2400" dirty="0" smtClean="0"/>
              <a:t>Metadaten</a:t>
            </a:r>
            <a:endParaRPr lang="de-DE" sz="2400" dirty="0"/>
          </a:p>
        </p:txBody>
      </p:sp>
      <p:sp>
        <p:nvSpPr>
          <p:cNvPr id="14" name="Textplatzhalter 13"/>
          <p:cNvSpPr>
            <a:spLocks noGrp="1"/>
          </p:cNvSpPr>
          <p:nvPr>
            <p:ph type="body" sz="quarter" idx="17"/>
          </p:nvPr>
        </p:nvSpPr>
        <p:spPr>
          <a:xfrm>
            <a:off x="453600" y="738569"/>
            <a:ext cx="8226000" cy="671512"/>
          </a:xfrm>
        </p:spPr>
        <p:txBody>
          <a:bodyPr/>
          <a:lstStyle/>
          <a:p>
            <a:r>
              <a:rPr lang="en-GB" sz="2000" dirty="0" smtClean="0"/>
              <a:t>Was dokumentieren?</a:t>
            </a:r>
            <a:endParaRPr lang="en-GB" sz="2000" dirty="0"/>
          </a:p>
        </p:txBody>
      </p:sp>
      <p:pic>
        <p:nvPicPr>
          <p:cNvPr id="12" name="Grafik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471" y="1506314"/>
            <a:ext cx="2589275" cy="2447329"/>
          </a:xfrm>
          <a:prstGeom prst="rect">
            <a:avLst/>
          </a:prstGeom>
        </p:spPr>
      </p:pic>
    </p:spTree>
    <p:extLst>
      <p:ext uri="{BB962C8B-B14F-4D97-AF65-F5344CB8AC3E}">
        <p14:creationId xmlns:p14="http://schemas.microsoft.com/office/powerpoint/2010/main" val="304961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34</a:t>
            </a:fld>
            <a:endParaRPr lang="de-DE" dirty="0"/>
          </a:p>
        </p:txBody>
      </p:sp>
      <p:sp>
        <p:nvSpPr>
          <p:cNvPr id="13" name="Textplatzhalter 12"/>
          <p:cNvSpPr>
            <a:spLocks noGrp="1"/>
          </p:cNvSpPr>
          <p:nvPr>
            <p:ph type="body" sz="quarter" idx="13"/>
          </p:nvPr>
        </p:nvSpPr>
        <p:spPr>
          <a:xfrm>
            <a:off x="457198" y="1300929"/>
            <a:ext cx="8519277" cy="2963943"/>
          </a:xfrm>
        </p:spPr>
        <p:txBody>
          <a:bodyPr/>
          <a:lstStyle/>
          <a:p>
            <a:pPr marL="214313" indent="-214313">
              <a:buClr>
                <a:srgbClr val="FF7900"/>
              </a:buClr>
              <a:buFont typeface="Wingdings" panose="05000000000000000000" pitchFamily="2" charset="2"/>
              <a:buChar char="§"/>
            </a:pPr>
            <a:r>
              <a:rPr lang="de-DE" sz="1800" dirty="0" smtClean="0"/>
              <a:t>per einfachem ReadMe-File</a:t>
            </a:r>
          </a:p>
          <a:p>
            <a:pPr marL="214313" indent="-214313">
              <a:buClr>
                <a:srgbClr val="FF7900"/>
              </a:buClr>
              <a:buFont typeface="Wingdings" panose="05000000000000000000" pitchFamily="2" charset="2"/>
              <a:buChar char="§"/>
            </a:pPr>
            <a:endParaRPr lang="de-DE" sz="1800" dirty="0" smtClean="0"/>
          </a:p>
          <a:p>
            <a:pPr marL="214313" indent="-214313">
              <a:buClr>
                <a:srgbClr val="FF7900"/>
              </a:buClr>
              <a:buFont typeface="Wingdings" panose="05000000000000000000" pitchFamily="2" charset="2"/>
              <a:buChar char="§"/>
            </a:pPr>
            <a:r>
              <a:rPr lang="de-DE" sz="1800" dirty="0" smtClean="0"/>
              <a:t>im Datenmanagement-Plan</a:t>
            </a:r>
          </a:p>
          <a:p>
            <a:pPr marL="214313" indent="-214313">
              <a:buClr>
                <a:srgbClr val="FF7900"/>
              </a:buClr>
              <a:buFont typeface="Wingdings" panose="05000000000000000000" pitchFamily="2" charset="2"/>
              <a:buChar char="§"/>
            </a:pPr>
            <a:endParaRPr lang="de-DE" sz="1800" dirty="0" smtClean="0"/>
          </a:p>
          <a:p>
            <a:pPr marL="214313" indent="-214313">
              <a:buClr>
                <a:srgbClr val="FF7900"/>
              </a:buClr>
              <a:buFont typeface="Wingdings" panose="05000000000000000000" pitchFamily="2" charset="2"/>
              <a:buChar char="§"/>
            </a:pPr>
            <a:r>
              <a:rPr lang="de-DE" sz="1800" dirty="0" smtClean="0"/>
              <a:t>Workflows dokumentieren durch einfache Screenshots</a:t>
            </a:r>
          </a:p>
          <a:p>
            <a:pPr marL="214313" indent="-214313">
              <a:buClr>
                <a:srgbClr val="FF7900"/>
              </a:buClr>
              <a:buFont typeface="Wingdings" panose="05000000000000000000" pitchFamily="2" charset="2"/>
              <a:buChar char="§"/>
            </a:pPr>
            <a:endParaRPr lang="de-DE" sz="1800" dirty="0" smtClean="0"/>
          </a:p>
          <a:p>
            <a:pPr marL="214313" indent="-214313">
              <a:buClr>
                <a:srgbClr val="FF7900"/>
              </a:buClr>
              <a:buFont typeface="Wingdings" panose="05000000000000000000" pitchFamily="2" charset="2"/>
              <a:buChar char="§"/>
            </a:pPr>
            <a:r>
              <a:rPr lang="de-DE" sz="1800" dirty="0" smtClean="0"/>
              <a:t>für Pros: Command Line per Video-Capturing-Tool (bspw. </a:t>
            </a:r>
            <a:r>
              <a:rPr lang="de-DE" sz="1800" dirty="0" smtClean="0">
                <a:hlinkClick r:id="rId2"/>
              </a:rPr>
              <a:t>asciinema</a:t>
            </a:r>
            <a:r>
              <a:rPr lang="de-DE" sz="1800" dirty="0" smtClean="0"/>
              <a:t>) aufnehmen</a:t>
            </a:r>
          </a:p>
          <a:p>
            <a:pPr marL="214313" indent="-214313">
              <a:buClr>
                <a:srgbClr val="FF7900"/>
              </a:buClr>
              <a:buFont typeface="Wingdings" panose="05000000000000000000" pitchFamily="2" charset="2"/>
              <a:buChar char="§"/>
            </a:pPr>
            <a:endParaRPr lang="de-DE" sz="1800" dirty="0" smtClean="0"/>
          </a:p>
          <a:p>
            <a:pPr marL="214313" indent="-214313">
              <a:buClr>
                <a:srgbClr val="FF7900"/>
              </a:buClr>
              <a:buFont typeface="Wingdings" panose="05000000000000000000" pitchFamily="2" charset="2"/>
              <a:buChar char="§"/>
            </a:pPr>
            <a:r>
              <a:rPr lang="de-DE" sz="1800" dirty="0" smtClean="0"/>
              <a:t>generell gilt: ein Außenstehender muss die Daten allein anhand der Dokumentation verstehen können!</a:t>
            </a:r>
          </a:p>
        </p:txBody>
      </p:sp>
      <p:sp>
        <p:nvSpPr>
          <p:cNvPr id="9" name="Textplatzhalter 8"/>
          <p:cNvSpPr>
            <a:spLocks noGrp="1"/>
          </p:cNvSpPr>
          <p:nvPr>
            <p:ph type="body" sz="quarter" idx="16"/>
          </p:nvPr>
        </p:nvSpPr>
        <p:spPr/>
        <p:txBody>
          <a:bodyPr/>
          <a:lstStyle/>
          <a:p>
            <a:r>
              <a:rPr lang="de-DE" sz="2400" dirty="0" smtClean="0"/>
              <a:t>Datendokumentation</a:t>
            </a:r>
            <a:r>
              <a:rPr lang="en-GB" sz="2400" dirty="0" smtClean="0"/>
              <a:t> und </a:t>
            </a:r>
            <a:r>
              <a:rPr lang="de-DE" sz="2400" dirty="0" smtClean="0"/>
              <a:t>Metadaten</a:t>
            </a:r>
            <a:endParaRPr lang="de-DE" sz="2400" dirty="0"/>
          </a:p>
        </p:txBody>
      </p:sp>
      <p:sp>
        <p:nvSpPr>
          <p:cNvPr id="14" name="Textplatzhalter 13"/>
          <p:cNvSpPr>
            <a:spLocks noGrp="1"/>
          </p:cNvSpPr>
          <p:nvPr>
            <p:ph type="body" sz="quarter" idx="17"/>
          </p:nvPr>
        </p:nvSpPr>
        <p:spPr>
          <a:xfrm>
            <a:off x="468313" y="697975"/>
            <a:ext cx="8226000" cy="671512"/>
          </a:xfrm>
        </p:spPr>
        <p:txBody>
          <a:bodyPr/>
          <a:lstStyle/>
          <a:p>
            <a:r>
              <a:rPr lang="en-GB" sz="2000" dirty="0" smtClean="0"/>
              <a:t>Wie dokumentieren?</a:t>
            </a:r>
            <a:endParaRPr lang="en-GB" sz="2000" dirty="0"/>
          </a:p>
        </p:txBody>
      </p:sp>
    </p:spTree>
    <p:extLst>
      <p:ext uri="{BB962C8B-B14F-4D97-AF65-F5344CB8AC3E}">
        <p14:creationId xmlns:p14="http://schemas.microsoft.com/office/powerpoint/2010/main" val="532302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35</a:t>
            </a:fld>
            <a:endParaRPr lang="de-DE" dirty="0"/>
          </a:p>
        </p:txBody>
      </p:sp>
      <p:sp>
        <p:nvSpPr>
          <p:cNvPr id="4" name="Textplatzhalter 3"/>
          <p:cNvSpPr>
            <a:spLocks noGrp="1"/>
          </p:cNvSpPr>
          <p:nvPr>
            <p:ph type="body" sz="quarter" idx="13"/>
          </p:nvPr>
        </p:nvSpPr>
        <p:spPr>
          <a:xfrm>
            <a:off x="467999" y="1163173"/>
            <a:ext cx="7635957" cy="2606403"/>
          </a:xfrm>
        </p:spPr>
        <p:txBody>
          <a:bodyPr/>
          <a:lstStyle/>
          <a:p>
            <a:pPr marL="285750" indent="-285750">
              <a:spcBef>
                <a:spcPts val="900"/>
              </a:spcBef>
              <a:buClr>
                <a:srgbClr val="FF7900"/>
              </a:buClr>
              <a:buFont typeface="Wingdings" panose="05000000000000000000" pitchFamily="2" charset="2"/>
              <a:buChar char="§"/>
            </a:pPr>
            <a:r>
              <a:rPr lang="de-DE" sz="1800" dirty="0"/>
              <a:t>Daten über Daten: standardisierte Beschreibung</a:t>
            </a:r>
          </a:p>
          <a:p>
            <a:pPr marL="285750" indent="-285750">
              <a:spcBef>
                <a:spcPts val="900"/>
              </a:spcBef>
              <a:buClr>
                <a:srgbClr val="FF7900"/>
              </a:buClr>
              <a:buFont typeface="Wingdings" panose="05000000000000000000" pitchFamily="2" charset="2"/>
              <a:buChar char="§"/>
            </a:pPr>
            <a:r>
              <a:rPr lang="de-DE" sz="1800" dirty="0"/>
              <a:t>möglichst maschinenlesbar UND menschenlesbar ablegen</a:t>
            </a:r>
          </a:p>
          <a:p>
            <a:pPr marL="285750" indent="-285750">
              <a:spcBef>
                <a:spcPts val="900"/>
              </a:spcBef>
              <a:buClr>
                <a:srgbClr val="FF7900"/>
              </a:buClr>
              <a:buFont typeface="Wingdings" panose="05000000000000000000" pitchFamily="2" charset="2"/>
              <a:buChar char="§"/>
            </a:pPr>
            <a:r>
              <a:rPr lang="de-DE" sz="1800" dirty="0"/>
              <a:t>sollten disziplinspezifisch sein (wo möglich) </a:t>
            </a:r>
          </a:p>
          <a:p>
            <a:pPr>
              <a:spcBef>
                <a:spcPts val="900"/>
              </a:spcBef>
              <a:buClr>
                <a:srgbClr val="FF7900"/>
              </a:buClr>
            </a:pPr>
            <a:r>
              <a:rPr lang="de-DE" sz="1400" b="1" dirty="0"/>
              <a:t>Beispiele</a:t>
            </a:r>
          </a:p>
          <a:p>
            <a:pPr lvl="1">
              <a:spcBef>
                <a:spcPts val="900"/>
              </a:spcBef>
              <a:buFont typeface="Symbol" panose="05050102010706020507" pitchFamily="18" charset="2"/>
              <a:buChar char="-"/>
            </a:pPr>
            <a:r>
              <a:rPr lang="de-DE" sz="1400" dirty="0">
                <a:solidFill>
                  <a:srgbClr val="003359"/>
                </a:solidFill>
              </a:rPr>
              <a:t>CSMD-CCLRC Core Scientific Metadata Model und ICAT Schema (gute geeignet für Großanlagen)</a:t>
            </a:r>
          </a:p>
          <a:p>
            <a:pPr lvl="1">
              <a:spcBef>
                <a:spcPts val="900"/>
              </a:spcBef>
              <a:buFont typeface="Symbol" panose="05050102010706020507" pitchFamily="18" charset="2"/>
              <a:buChar char="-"/>
            </a:pPr>
            <a:r>
              <a:rPr lang="de-DE" sz="1400" dirty="0">
                <a:solidFill>
                  <a:srgbClr val="003359"/>
                </a:solidFill>
              </a:rPr>
              <a:t>QUDT und EngMeta (für die Ingenieurswissenschaften)</a:t>
            </a:r>
          </a:p>
          <a:p>
            <a:pPr lvl="1">
              <a:spcBef>
                <a:spcPts val="900"/>
              </a:spcBef>
              <a:buFont typeface="Symbol" panose="05050102010706020507" pitchFamily="18" charset="2"/>
              <a:buChar char="-"/>
            </a:pPr>
            <a:r>
              <a:rPr lang="de-DE" sz="1400" dirty="0">
                <a:solidFill>
                  <a:srgbClr val="003359"/>
                </a:solidFill>
              </a:rPr>
              <a:t>CodeMeta (für Software, basierend auf JSON-LD)</a:t>
            </a:r>
          </a:p>
          <a:p>
            <a:pPr lvl="1">
              <a:spcBef>
                <a:spcPts val="900"/>
              </a:spcBef>
              <a:buFont typeface="Symbol" panose="05050102010706020507" pitchFamily="18" charset="2"/>
              <a:buChar char="-"/>
            </a:pPr>
            <a:r>
              <a:rPr lang="de-DE" sz="1400" dirty="0">
                <a:solidFill>
                  <a:srgbClr val="003359"/>
                </a:solidFill>
              </a:rPr>
              <a:t>Data Documentation Initiative Schema (für Wirtschaftswissenschaften)</a:t>
            </a:r>
          </a:p>
          <a:p>
            <a:pPr lvl="1">
              <a:spcBef>
                <a:spcPts val="900"/>
              </a:spcBef>
              <a:buFont typeface="Symbol" panose="05050102010706020507" pitchFamily="18" charset="2"/>
              <a:buChar char="-"/>
            </a:pPr>
            <a:r>
              <a:rPr lang="de-DE" sz="1400" dirty="0">
                <a:solidFill>
                  <a:srgbClr val="003359"/>
                </a:solidFill>
              </a:rPr>
              <a:t>Dublin Core (liegt vielen Infrastrukturen zugrunde, disziplin-übergreífend, oft genutzt) </a:t>
            </a:r>
          </a:p>
          <a:p>
            <a:pPr marL="285750" indent="-285750">
              <a:buFont typeface="Symbol" panose="05050102010706020507" pitchFamily="18" charset="2"/>
              <a:buChar char="-"/>
            </a:pPr>
            <a:endParaRPr lang="en-GB" sz="1400" dirty="0"/>
          </a:p>
        </p:txBody>
      </p:sp>
      <p:sp>
        <p:nvSpPr>
          <p:cNvPr id="5" name="Textplatzhalter 4"/>
          <p:cNvSpPr>
            <a:spLocks noGrp="1"/>
          </p:cNvSpPr>
          <p:nvPr>
            <p:ph type="body" sz="quarter" idx="16"/>
          </p:nvPr>
        </p:nvSpPr>
        <p:spPr/>
        <p:txBody>
          <a:bodyPr/>
          <a:lstStyle/>
          <a:p>
            <a:r>
              <a:rPr lang="de-DE" sz="2400" dirty="0" smtClean="0"/>
              <a:t>Datendokumentation</a:t>
            </a:r>
            <a:r>
              <a:rPr lang="en-GB" sz="2400" dirty="0" smtClean="0"/>
              <a:t> und </a:t>
            </a:r>
            <a:r>
              <a:rPr lang="de-DE" sz="2400" dirty="0" smtClean="0"/>
              <a:t>Metadaten</a:t>
            </a:r>
            <a:endParaRPr lang="de-DE" sz="2400" dirty="0"/>
          </a:p>
        </p:txBody>
      </p:sp>
      <p:sp>
        <p:nvSpPr>
          <p:cNvPr id="7" name="Textplatzhalter 6"/>
          <p:cNvSpPr>
            <a:spLocks noGrp="1"/>
          </p:cNvSpPr>
          <p:nvPr>
            <p:ph type="body" sz="quarter" idx="17"/>
          </p:nvPr>
        </p:nvSpPr>
        <p:spPr>
          <a:xfrm>
            <a:off x="454697" y="656631"/>
            <a:ext cx="8226000" cy="671512"/>
          </a:xfrm>
        </p:spPr>
        <p:txBody>
          <a:bodyPr/>
          <a:lstStyle/>
          <a:p>
            <a:r>
              <a:rPr lang="en-GB" sz="2000" dirty="0" smtClean="0"/>
              <a:t>Definition und ausgewählte Schemata</a:t>
            </a:r>
            <a:endParaRPr lang="en-GB" sz="2000" dirty="0"/>
          </a:p>
        </p:txBody>
      </p:sp>
      <p:sp>
        <p:nvSpPr>
          <p:cNvPr id="8" name="Inhaltsplatzhalter 2"/>
          <p:cNvSpPr txBox="1">
            <a:spLocks/>
          </p:cNvSpPr>
          <p:nvPr/>
        </p:nvSpPr>
        <p:spPr>
          <a:xfrm>
            <a:off x="1526150" y="3111811"/>
            <a:ext cx="6172200" cy="939551"/>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endParaRPr lang="de-DE" sz="2400" kern="0" dirty="0"/>
          </a:p>
        </p:txBody>
      </p:sp>
    </p:spTree>
    <p:extLst>
      <p:ext uri="{BB962C8B-B14F-4D97-AF65-F5344CB8AC3E}">
        <p14:creationId xmlns:p14="http://schemas.microsoft.com/office/powerpoint/2010/main" val="316524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par>
                          <p:cTn id="24" fill="hold">
                            <p:stCondLst>
                              <p:cond delay="500"/>
                            </p:stCondLst>
                            <p:childTnLst>
                              <p:par>
                                <p:cTn id="25" presetID="10" presetClass="entr" presetSubtype="0" fill="hold" nodeType="afterEffect">
                                  <p:stCondLst>
                                    <p:cond delay="300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par>
                          <p:cTn id="28" fill="hold">
                            <p:stCondLst>
                              <p:cond delay="4000"/>
                            </p:stCondLst>
                            <p:childTnLst>
                              <p:par>
                                <p:cTn id="29" presetID="10" presetClass="entr" presetSubtype="0" fill="hold" nodeType="afterEffect">
                                  <p:stCondLst>
                                    <p:cond delay="300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500"/>
                                        <p:tgtEl>
                                          <p:spTgt spid="4">
                                            <p:txEl>
                                              <p:pRg st="6" end="6"/>
                                            </p:txEl>
                                          </p:spTgt>
                                        </p:tgtEl>
                                      </p:cBhvr>
                                    </p:animEffect>
                                  </p:childTnLst>
                                </p:cTn>
                              </p:par>
                            </p:childTnLst>
                          </p:cTn>
                        </p:par>
                        <p:par>
                          <p:cTn id="32" fill="hold">
                            <p:stCondLst>
                              <p:cond delay="7500"/>
                            </p:stCondLst>
                            <p:childTnLst>
                              <p:par>
                                <p:cTn id="33" presetID="10" presetClass="entr" presetSubtype="0" fill="hold" nodeType="afterEffect">
                                  <p:stCondLst>
                                    <p:cond delay="300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500"/>
                                        <p:tgtEl>
                                          <p:spTgt spid="4">
                                            <p:txEl>
                                              <p:pRg st="7" end="7"/>
                                            </p:txEl>
                                          </p:spTgt>
                                        </p:tgtEl>
                                      </p:cBhvr>
                                    </p:animEffect>
                                  </p:childTnLst>
                                </p:cTn>
                              </p:par>
                            </p:childTnLst>
                          </p:cTn>
                        </p:par>
                        <p:par>
                          <p:cTn id="36" fill="hold">
                            <p:stCondLst>
                              <p:cond delay="11000"/>
                            </p:stCondLst>
                            <p:childTnLst>
                              <p:par>
                                <p:cTn id="37" presetID="10" presetClass="entr" presetSubtype="0" fill="hold" nodeType="afterEffect">
                                  <p:stCondLst>
                                    <p:cond delay="300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36</a:t>
            </a:fld>
            <a:endParaRPr lang="de-DE" dirty="0"/>
          </a:p>
        </p:txBody>
      </p:sp>
      <p:sp>
        <p:nvSpPr>
          <p:cNvPr id="3" name="Inhaltsplatzhalter 2"/>
          <p:cNvSpPr>
            <a:spLocks noGrp="1"/>
          </p:cNvSpPr>
          <p:nvPr>
            <p:ph type="body" sz="quarter" idx="13"/>
          </p:nvPr>
        </p:nvSpPr>
        <p:spPr>
          <a:xfrm>
            <a:off x="457200" y="1634397"/>
            <a:ext cx="8226000" cy="2606403"/>
          </a:xfrm>
          <a:prstGeom prst="rect">
            <a:avLst/>
          </a:prstGeom>
        </p:spPr>
        <p:txBody>
          <a:bodyPr/>
          <a:lstStyle/>
          <a:p>
            <a:endParaRPr lang="de-DE" dirty="0"/>
          </a:p>
          <a:p>
            <a:endParaRPr lang="de-DE" dirty="0"/>
          </a:p>
        </p:txBody>
      </p:sp>
      <p:sp>
        <p:nvSpPr>
          <p:cNvPr id="5" name="Textplatzhalter 4"/>
          <p:cNvSpPr>
            <a:spLocks noGrp="1"/>
          </p:cNvSpPr>
          <p:nvPr>
            <p:ph type="body" sz="quarter" idx="16"/>
          </p:nvPr>
        </p:nvSpPr>
        <p:spPr>
          <a:xfrm>
            <a:off x="457200" y="234841"/>
            <a:ext cx="8226000" cy="448755"/>
          </a:xfrm>
        </p:spPr>
        <p:txBody>
          <a:bodyPr/>
          <a:lstStyle/>
          <a:p>
            <a:r>
              <a:rPr lang="de-DE" sz="2400" dirty="0" smtClean="0"/>
              <a:t>Datendokumentation</a:t>
            </a:r>
            <a:r>
              <a:rPr lang="en-GB" sz="2400" dirty="0" smtClean="0"/>
              <a:t> und </a:t>
            </a:r>
            <a:r>
              <a:rPr lang="de-DE" sz="2400" dirty="0" smtClean="0"/>
              <a:t>Metadaten</a:t>
            </a:r>
            <a:endParaRPr lang="de-DE" sz="2400" dirty="0"/>
          </a:p>
        </p:txBody>
      </p:sp>
      <p:sp>
        <p:nvSpPr>
          <p:cNvPr id="7" name="Textplatzhalter 6"/>
          <p:cNvSpPr>
            <a:spLocks noGrp="1"/>
          </p:cNvSpPr>
          <p:nvPr>
            <p:ph type="body" sz="quarter" idx="17"/>
          </p:nvPr>
        </p:nvSpPr>
        <p:spPr>
          <a:xfrm>
            <a:off x="468313" y="718431"/>
            <a:ext cx="8226000" cy="397715"/>
          </a:xfrm>
        </p:spPr>
        <p:txBody>
          <a:bodyPr/>
          <a:lstStyle/>
          <a:p>
            <a:r>
              <a:rPr lang="en-GB" sz="2000" dirty="0" smtClean="0"/>
              <a:t>Das Dublin Core Metadata Schema</a:t>
            </a:r>
            <a:endParaRPr lang="en-GB" sz="2000" dirty="0"/>
          </a:p>
        </p:txBody>
      </p:sp>
      <p:graphicFrame>
        <p:nvGraphicFramePr>
          <p:cNvPr id="4" name="Tabelle 3"/>
          <p:cNvGraphicFramePr>
            <a:graphicFrameLocks noGrp="1"/>
          </p:cNvGraphicFramePr>
          <p:nvPr>
            <p:extLst>
              <p:ext uri="{D42A27DB-BD31-4B8C-83A1-F6EECF244321}">
                <p14:modId xmlns:p14="http://schemas.microsoft.com/office/powerpoint/2010/main" val="3641904143"/>
              </p:ext>
            </p:extLst>
          </p:nvPr>
        </p:nvGraphicFramePr>
        <p:xfrm>
          <a:off x="650614" y="1201847"/>
          <a:ext cx="6627857" cy="1118235"/>
        </p:xfrm>
        <a:graphic>
          <a:graphicData uri="http://schemas.openxmlformats.org/drawingml/2006/table">
            <a:tbl>
              <a:tblPr firstRow="1" bandRow="1">
                <a:tableStyleId>{5C22544A-7EE6-4342-B048-85BDC9FD1C3A}</a:tableStyleId>
              </a:tblPr>
              <a:tblGrid>
                <a:gridCol w="1258453">
                  <a:extLst>
                    <a:ext uri="{9D8B030D-6E8A-4147-A177-3AD203B41FA5}">
                      <a16:colId xmlns:a16="http://schemas.microsoft.com/office/drawing/2014/main" val="3439292073"/>
                    </a:ext>
                  </a:extLst>
                </a:gridCol>
                <a:gridCol w="1298098">
                  <a:extLst>
                    <a:ext uri="{9D8B030D-6E8A-4147-A177-3AD203B41FA5}">
                      <a16:colId xmlns:a16="http://schemas.microsoft.com/office/drawing/2014/main" val="2975773261"/>
                    </a:ext>
                  </a:extLst>
                </a:gridCol>
                <a:gridCol w="1888142">
                  <a:extLst>
                    <a:ext uri="{9D8B030D-6E8A-4147-A177-3AD203B41FA5}">
                      <a16:colId xmlns:a16="http://schemas.microsoft.com/office/drawing/2014/main" val="434116175"/>
                    </a:ext>
                  </a:extLst>
                </a:gridCol>
                <a:gridCol w="2183164">
                  <a:extLst>
                    <a:ext uri="{9D8B030D-6E8A-4147-A177-3AD203B41FA5}">
                      <a16:colId xmlns:a16="http://schemas.microsoft.com/office/drawing/2014/main" val="1417509778"/>
                    </a:ext>
                  </a:extLst>
                </a:gridCol>
              </a:tblGrid>
              <a:tr h="278130">
                <a:tc>
                  <a:txBody>
                    <a:bodyPr/>
                    <a:lstStyle/>
                    <a:p>
                      <a:r>
                        <a:rPr lang="de-DE" sz="1000" dirty="0" smtClean="0">
                          <a:solidFill>
                            <a:srgbClr val="FF7900"/>
                          </a:solidFill>
                        </a:rPr>
                        <a:t>Descriptive</a:t>
                      </a:r>
                      <a:endParaRPr lang="de-DE" sz="1000" dirty="0">
                        <a:solidFill>
                          <a:srgbClr val="FF7900"/>
                        </a:solidFill>
                      </a:endParaRPr>
                    </a:p>
                  </a:txBody>
                  <a:tcPr marL="68580" marR="68580" marT="34290" marB="34290">
                    <a:solidFill>
                      <a:schemeClr val="bg1"/>
                    </a:solidFill>
                  </a:tcPr>
                </a:tc>
                <a:tc>
                  <a:txBody>
                    <a:bodyPr/>
                    <a:lstStyle/>
                    <a:p>
                      <a:r>
                        <a:rPr lang="de-DE" sz="1000" dirty="0" smtClean="0">
                          <a:solidFill>
                            <a:srgbClr val="FF7900"/>
                          </a:solidFill>
                        </a:rPr>
                        <a:t>Legal</a:t>
                      </a:r>
                      <a:endParaRPr lang="de-DE" sz="1000" dirty="0">
                        <a:solidFill>
                          <a:srgbClr val="FF7900"/>
                        </a:solidFill>
                      </a:endParaRPr>
                    </a:p>
                  </a:txBody>
                  <a:tcPr marL="68580" marR="68580" marT="34290" marB="34290">
                    <a:solidFill>
                      <a:schemeClr val="bg1"/>
                    </a:solidFill>
                  </a:tcPr>
                </a:tc>
                <a:tc>
                  <a:txBody>
                    <a:bodyPr/>
                    <a:lstStyle/>
                    <a:p>
                      <a:r>
                        <a:rPr lang="de-DE" sz="1000" dirty="0" smtClean="0">
                          <a:solidFill>
                            <a:srgbClr val="FF7900"/>
                          </a:solidFill>
                        </a:rPr>
                        <a:t>Technical</a:t>
                      </a:r>
                      <a:endParaRPr lang="de-DE" sz="1000" dirty="0">
                        <a:solidFill>
                          <a:srgbClr val="FF7900"/>
                        </a:solidFill>
                      </a:endParaRPr>
                    </a:p>
                  </a:txBody>
                  <a:tcPr marL="68580" marR="68580" marT="34290" marB="34290">
                    <a:solidFill>
                      <a:schemeClr val="bg1"/>
                    </a:solidFill>
                  </a:tcPr>
                </a:tc>
                <a:tc>
                  <a:txBody>
                    <a:bodyPr/>
                    <a:lstStyle/>
                    <a:p>
                      <a:r>
                        <a:rPr lang="de-DE" sz="1000" dirty="0" smtClean="0">
                          <a:solidFill>
                            <a:srgbClr val="FF7900"/>
                          </a:solidFill>
                        </a:rPr>
                        <a:t>Structural</a:t>
                      </a:r>
                      <a:endParaRPr lang="de-DE" sz="1000" dirty="0">
                        <a:solidFill>
                          <a:srgbClr val="FF7900"/>
                        </a:solidFill>
                      </a:endParaRPr>
                    </a:p>
                  </a:txBody>
                  <a:tcPr marL="68580" marR="68580" marT="34290" marB="34290">
                    <a:solidFill>
                      <a:schemeClr val="bg1"/>
                    </a:solidFill>
                  </a:tcPr>
                </a:tc>
                <a:extLst>
                  <a:ext uri="{0D108BD9-81ED-4DB2-BD59-A6C34878D82A}">
                    <a16:rowId xmlns:a16="http://schemas.microsoft.com/office/drawing/2014/main" val="4024808108"/>
                  </a:ext>
                </a:extLst>
              </a:tr>
              <a:tr h="840105">
                <a:tc>
                  <a:txBody>
                    <a:bodyPr/>
                    <a:lstStyle/>
                    <a:p>
                      <a:r>
                        <a:rPr lang="en-GB" sz="1000" noProof="0" dirty="0" smtClean="0"/>
                        <a:t>author</a:t>
                      </a:r>
                    </a:p>
                    <a:p>
                      <a:r>
                        <a:rPr lang="en-GB" sz="1000" noProof="0" dirty="0" smtClean="0"/>
                        <a:t>title</a:t>
                      </a:r>
                    </a:p>
                    <a:p>
                      <a:r>
                        <a:rPr lang="en-GB" sz="1000" noProof="0" dirty="0" smtClean="0"/>
                        <a:t>abstract</a:t>
                      </a:r>
                    </a:p>
                    <a:p>
                      <a:r>
                        <a:rPr lang="en-GB" sz="1000" noProof="0" dirty="0" smtClean="0"/>
                        <a:t>keywords</a:t>
                      </a:r>
                    </a:p>
                    <a:p>
                      <a:r>
                        <a:rPr lang="en-GB" sz="1000" noProof="0" dirty="0" smtClean="0"/>
                        <a:t>…</a:t>
                      </a:r>
                      <a:endParaRPr lang="en-GB" sz="1000" noProof="0" dirty="0"/>
                    </a:p>
                  </a:txBody>
                  <a:tcPr marL="68580" marR="68580" marT="34290" marB="34290">
                    <a:solidFill>
                      <a:schemeClr val="bg1"/>
                    </a:solidFill>
                  </a:tcPr>
                </a:tc>
                <a:tc>
                  <a:txBody>
                    <a:bodyPr/>
                    <a:lstStyle/>
                    <a:p>
                      <a:r>
                        <a:rPr lang="en-GB" sz="1000" noProof="0" dirty="0" smtClean="0"/>
                        <a:t>copyright info</a:t>
                      </a:r>
                    </a:p>
                    <a:p>
                      <a:r>
                        <a:rPr lang="en-GB" sz="1000" noProof="0" dirty="0" smtClean="0"/>
                        <a:t>licensing info</a:t>
                      </a:r>
                    </a:p>
                    <a:p>
                      <a:r>
                        <a:rPr lang="en-GB" sz="1000" noProof="0" dirty="0" smtClean="0"/>
                        <a:t>DOI</a:t>
                      </a:r>
                    </a:p>
                    <a:p>
                      <a:r>
                        <a:rPr lang="en-GB" sz="1000" noProof="0" dirty="0" smtClean="0"/>
                        <a:t>…</a:t>
                      </a:r>
                      <a:endParaRPr lang="en-GB" sz="1000" noProof="0" dirty="0"/>
                    </a:p>
                  </a:txBody>
                  <a:tcPr marL="68580" marR="68580" marT="34290" marB="34290">
                    <a:solidFill>
                      <a:schemeClr val="bg1"/>
                    </a:solidFill>
                  </a:tcPr>
                </a:tc>
                <a:tc>
                  <a:txBody>
                    <a:bodyPr/>
                    <a:lstStyle/>
                    <a:p>
                      <a:r>
                        <a:rPr lang="en-GB" sz="1000" noProof="0" dirty="0" smtClean="0"/>
                        <a:t>format info</a:t>
                      </a:r>
                    </a:p>
                    <a:p>
                      <a:r>
                        <a:rPr lang="en-GB" sz="1000" noProof="0" dirty="0" smtClean="0"/>
                        <a:t>size</a:t>
                      </a:r>
                    </a:p>
                    <a:p>
                      <a:r>
                        <a:rPr lang="en-GB" sz="1000" noProof="0" dirty="0" smtClean="0"/>
                        <a:t>specific parameters</a:t>
                      </a:r>
                    </a:p>
                    <a:p>
                      <a:r>
                        <a:rPr lang="en-GB" sz="1000" noProof="0" dirty="0" smtClean="0"/>
                        <a:t>…</a:t>
                      </a:r>
                      <a:endParaRPr lang="en-GB" sz="1000" noProof="0" dirty="0"/>
                    </a:p>
                  </a:txBody>
                  <a:tcPr marL="68580" marR="68580" marT="34290" marB="34290">
                    <a:solidFill>
                      <a:schemeClr val="bg1"/>
                    </a:solidFill>
                  </a:tcPr>
                </a:tc>
                <a:tc>
                  <a:txBody>
                    <a:bodyPr/>
                    <a:lstStyle/>
                    <a:p>
                      <a:r>
                        <a:rPr lang="en-GB" sz="1000" noProof="0" dirty="0" smtClean="0"/>
                        <a:t>Relationship</a:t>
                      </a:r>
                      <a:r>
                        <a:rPr lang="en-GB" sz="1000" baseline="0" noProof="0" dirty="0" smtClean="0"/>
                        <a:t> between individual dataset components</a:t>
                      </a:r>
                    </a:p>
                    <a:p>
                      <a:r>
                        <a:rPr lang="en-GB" sz="1000" baseline="0" noProof="0" dirty="0" smtClean="0"/>
                        <a:t>…</a:t>
                      </a:r>
                      <a:endParaRPr lang="en-GB" sz="1000" noProof="0" dirty="0"/>
                    </a:p>
                  </a:txBody>
                  <a:tcPr marL="68580" marR="68580" marT="34290" marB="34290">
                    <a:solidFill>
                      <a:schemeClr val="bg1"/>
                    </a:solidFill>
                  </a:tcPr>
                </a:tc>
                <a:extLst>
                  <a:ext uri="{0D108BD9-81ED-4DB2-BD59-A6C34878D82A}">
                    <a16:rowId xmlns:a16="http://schemas.microsoft.com/office/drawing/2014/main" val="869820235"/>
                  </a:ext>
                </a:extLst>
              </a:tr>
            </a:tbl>
          </a:graphicData>
        </a:graphic>
      </p:graphicFrame>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615" y="2382140"/>
            <a:ext cx="2562379" cy="2034018"/>
          </a:xfrm>
          <a:prstGeom prst="rect">
            <a:avLst/>
          </a:prstGeom>
        </p:spPr>
      </p:pic>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545" y="2389914"/>
            <a:ext cx="2934927" cy="2067161"/>
          </a:xfrm>
          <a:prstGeom prst="rect">
            <a:avLst/>
          </a:prstGeom>
        </p:spPr>
      </p:pic>
    </p:spTree>
    <p:extLst>
      <p:ext uri="{BB962C8B-B14F-4D97-AF65-F5344CB8AC3E}">
        <p14:creationId xmlns:p14="http://schemas.microsoft.com/office/powerpoint/2010/main" val="185678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37</a:t>
            </a:fld>
            <a:endParaRPr lang="de-DE" dirty="0"/>
          </a:p>
        </p:txBody>
      </p:sp>
      <p:sp>
        <p:nvSpPr>
          <p:cNvPr id="3" name="Textplatzhalter 2"/>
          <p:cNvSpPr>
            <a:spLocks noGrp="1"/>
          </p:cNvSpPr>
          <p:nvPr>
            <p:ph type="body" sz="quarter" idx="13"/>
          </p:nvPr>
        </p:nvSpPr>
        <p:spPr>
          <a:xfrm>
            <a:off x="457200" y="1295020"/>
            <a:ext cx="4840736" cy="2606403"/>
          </a:xfrm>
        </p:spPr>
        <p:txBody>
          <a:bodyPr/>
          <a:lstStyle/>
          <a:p>
            <a:pPr>
              <a:buClr>
                <a:srgbClr val="FF7900"/>
              </a:buClr>
            </a:pPr>
            <a:endParaRPr lang="de-DE" dirty="0"/>
          </a:p>
          <a:p>
            <a:pPr marL="257175" indent="-257175">
              <a:lnSpc>
                <a:spcPct val="100000"/>
              </a:lnSpc>
              <a:buClr>
                <a:srgbClr val="FF7900"/>
              </a:buClr>
              <a:buAutoNum type="arabicPeriod"/>
            </a:pPr>
            <a:r>
              <a:rPr lang="de-DE" sz="1400" dirty="0" smtClean="0"/>
              <a:t>Laden Sie sich bitte den im </a:t>
            </a:r>
            <a:r>
              <a:rPr lang="de-DE" sz="1400" dirty="0"/>
              <a:t>C</a:t>
            </a:r>
            <a:r>
              <a:rPr lang="de-DE" sz="1400" dirty="0" smtClean="0"/>
              <a:t>hat angezeigten Datensatz herunter.</a:t>
            </a:r>
          </a:p>
          <a:p>
            <a:pPr marL="257175" indent="-257175">
              <a:lnSpc>
                <a:spcPct val="100000"/>
              </a:lnSpc>
              <a:buClr>
                <a:srgbClr val="FF7900"/>
              </a:buClr>
              <a:buAutoNum type="arabicPeriod"/>
            </a:pPr>
            <a:endParaRPr lang="de-DE" sz="1400" dirty="0"/>
          </a:p>
          <a:p>
            <a:pPr marL="257175" indent="-257175">
              <a:lnSpc>
                <a:spcPct val="100000"/>
              </a:lnSpc>
              <a:buClr>
                <a:srgbClr val="FF7900"/>
              </a:buClr>
              <a:buAutoNum type="arabicPeriod"/>
            </a:pPr>
            <a:r>
              <a:rPr lang="de-DE" sz="1400" dirty="0" smtClean="0"/>
              <a:t>Sie werden zufällig in Gruppen aufgeteilt. Beraten Sie in der Gruppe, welche Metadatenfelder aus dem Dublin Core Schema Sie wie ausfüllen können</a:t>
            </a:r>
            <a:r>
              <a:rPr lang="de-DE" sz="1400" smtClean="0"/>
              <a:t>. </a:t>
            </a:r>
            <a:r>
              <a:rPr lang="en-GB" sz="1400" smtClean="0"/>
              <a:t>Nutzen </a:t>
            </a:r>
            <a:r>
              <a:rPr lang="en-GB" sz="1400" dirty="0" smtClean="0"/>
              <a:t>Sie dazu die Infos und Spezifikationen auf: </a:t>
            </a:r>
            <a:r>
              <a:rPr lang="en-GB" sz="1400" dirty="0" smtClean="0">
                <a:hlinkClick r:id="rId2"/>
              </a:rPr>
              <a:t>https</a:t>
            </a:r>
            <a:r>
              <a:rPr lang="en-GB" sz="1400" dirty="0">
                <a:hlinkClick r:id="rId2"/>
              </a:rPr>
              <a:t>://</a:t>
            </a:r>
            <a:r>
              <a:rPr lang="en-GB" sz="1400">
                <a:hlinkClick r:id="rId2"/>
              </a:rPr>
              <a:t>www.dublincore.org/specifications/dublin-core/dces</a:t>
            </a:r>
            <a:r>
              <a:rPr lang="en-GB" sz="1400" smtClean="0">
                <a:hlinkClick r:id="rId2"/>
              </a:rPr>
              <a:t>/#</a:t>
            </a:r>
            <a:r>
              <a:rPr lang="en-GB" sz="1400" smtClean="0"/>
              <a:t>. </a:t>
            </a:r>
            <a:r>
              <a:rPr lang="en-GB" sz="1400" dirty="0" err="1" smtClean="0"/>
              <a:t>Dokumentieren</a:t>
            </a:r>
            <a:r>
              <a:rPr lang="en-GB" sz="1400" dirty="0" smtClean="0"/>
              <a:t> </a:t>
            </a:r>
            <a:r>
              <a:rPr lang="en-GB" sz="1400" dirty="0" err="1" smtClean="0"/>
              <a:t>Sie</a:t>
            </a:r>
            <a:r>
              <a:rPr lang="en-GB" sz="1400" dirty="0" smtClean="0"/>
              <a:t> die </a:t>
            </a:r>
            <a:r>
              <a:rPr lang="en-GB" sz="1400" dirty="0" err="1" smtClean="0"/>
              <a:t>Ergebnisse</a:t>
            </a:r>
            <a:r>
              <a:rPr lang="en-GB" sz="1400" dirty="0" smtClean="0"/>
              <a:t>.</a:t>
            </a:r>
          </a:p>
          <a:p>
            <a:pPr marL="257175" indent="-257175">
              <a:lnSpc>
                <a:spcPct val="100000"/>
              </a:lnSpc>
              <a:buClr>
                <a:srgbClr val="FF7900"/>
              </a:buClr>
              <a:buAutoNum type="arabicPeriod"/>
            </a:pPr>
            <a:endParaRPr lang="en-GB" sz="1400" dirty="0" smtClean="0"/>
          </a:p>
          <a:p>
            <a:pPr marL="257175" indent="-257175">
              <a:lnSpc>
                <a:spcPct val="100000"/>
              </a:lnSpc>
              <a:buClr>
                <a:srgbClr val="FF7900"/>
              </a:buClr>
              <a:buAutoNum type="arabicPeriod"/>
            </a:pPr>
            <a:r>
              <a:rPr lang="en-GB" sz="1400" dirty="0" smtClean="0"/>
              <a:t>Stellen Sie Ihr ausgefülltes Schema der </a:t>
            </a:r>
            <a:r>
              <a:rPr lang="en-GB" sz="1400" dirty="0" err="1" smtClean="0"/>
              <a:t>großen</a:t>
            </a:r>
            <a:r>
              <a:rPr lang="en-GB" sz="1400" dirty="0" smtClean="0"/>
              <a:t> </a:t>
            </a:r>
            <a:r>
              <a:rPr lang="en-GB" sz="1400" dirty="0" err="1" smtClean="0"/>
              <a:t>Gruppe</a:t>
            </a:r>
            <a:r>
              <a:rPr lang="en-GB" sz="1400" dirty="0" smtClean="0"/>
              <a:t> vor.</a:t>
            </a:r>
          </a:p>
          <a:p>
            <a:pPr marL="257175" indent="-257175">
              <a:buAutoNum type="arabicPeriod"/>
            </a:pPr>
            <a:endParaRPr lang="en-GB" dirty="0"/>
          </a:p>
        </p:txBody>
      </p:sp>
      <p:sp>
        <p:nvSpPr>
          <p:cNvPr id="4" name="Textplatzhalter 3"/>
          <p:cNvSpPr>
            <a:spLocks noGrp="1"/>
          </p:cNvSpPr>
          <p:nvPr>
            <p:ph type="body" sz="quarter" idx="16"/>
          </p:nvPr>
        </p:nvSpPr>
        <p:spPr/>
        <p:txBody>
          <a:bodyPr/>
          <a:lstStyle/>
          <a:p>
            <a:r>
              <a:rPr lang="de-DE" sz="2400" dirty="0" smtClean="0"/>
              <a:t>Datendokumentation</a:t>
            </a:r>
            <a:r>
              <a:rPr lang="en-GB" sz="2400" dirty="0" smtClean="0"/>
              <a:t> und </a:t>
            </a:r>
            <a:r>
              <a:rPr lang="de-DE" sz="2400" dirty="0" smtClean="0"/>
              <a:t>Metadaten</a:t>
            </a:r>
            <a:endParaRPr lang="de-DE" sz="2400" dirty="0"/>
          </a:p>
        </p:txBody>
      </p:sp>
      <p:sp>
        <p:nvSpPr>
          <p:cNvPr id="5" name="Textplatzhalter 4"/>
          <p:cNvSpPr>
            <a:spLocks noGrp="1"/>
          </p:cNvSpPr>
          <p:nvPr>
            <p:ph type="body" sz="quarter" idx="17"/>
          </p:nvPr>
        </p:nvSpPr>
        <p:spPr>
          <a:xfrm>
            <a:off x="468313" y="688469"/>
            <a:ext cx="8226000" cy="671512"/>
          </a:xfrm>
        </p:spPr>
        <p:txBody>
          <a:bodyPr/>
          <a:lstStyle/>
          <a:p>
            <a:r>
              <a:rPr lang="en-GB" sz="2000" dirty="0" smtClean="0"/>
              <a:t>Praktische Übung</a:t>
            </a:r>
            <a:endParaRPr lang="en-GB" sz="2000" dirty="0"/>
          </a:p>
        </p:txBody>
      </p:sp>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9050" y="1295020"/>
            <a:ext cx="3345609" cy="2655746"/>
          </a:xfrm>
          <a:prstGeom prst="rect">
            <a:avLst/>
          </a:prstGeom>
        </p:spPr>
      </p:pic>
    </p:spTree>
    <p:extLst>
      <p:ext uri="{BB962C8B-B14F-4D97-AF65-F5344CB8AC3E}">
        <p14:creationId xmlns:p14="http://schemas.microsoft.com/office/powerpoint/2010/main" val="212883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38</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de-DE" sz="3600" dirty="0" smtClean="0">
                <a:solidFill>
                  <a:srgbClr val="003359"/>
                </a:solidFill>
              </a:rPr>
              <a:t>Zugang</a:t>
            </a:r>
            <a:r>
              <a:rPr lang="en-GB" sz="3600" dirty="0" smtClean="0">
                <a:solidFill>
                  <a:srgbClr val="003359"/>
                </a:solidFill>
              </a:rPr>
              <a:t> und </a:t>
            </a:r>
            <a:r>
              <a:rPr lang="de-DE" sz="3600" dirty="0" smtClean="0">
                <a:solidFill>
                  <a:srgbClr val="003359"/>
                </a:solidFill>
              </a:rPr>
              <a:t>Publikation</a:t>
            </a:r>
            <a:endParaRPr lang="de-DE" sz="3600" dirty="0">
              <a:solidFill>
                <a:srgbClr val="003359"/>
              </a:solidFill>
            </a:endParaRPr>
          </a:p>
        </p:txBody>
      </p:sp>
    </p:spTree>
    <p:extLst>
      <p:ext uri="{BB962C8B-B14F-4D97-AF65-F5344CB8AC3E}">
        <p14:creationId xmlns:p14="http://schemas.microsoft.com/office/powerpoint/2010/main" val="14016146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sz="2400" dirty="0" smtClean="0"/>
              <a:t>Zugang und Publikation</a:t>
            </a:r>
            <a:endParaRPr lang="de-DE" sz="2400" dirty="0"/>
          </a:p>
        </p:txBody>
      </p:sp>
      <p:sp>
        <p:nvSpPr>
          <p:cNvPr id="9" name="Inhaltsplatzhalter 8"/>
          <p:cNvSpPr>
            <a:spLocks noGrp="1"/>
          </p:cNvSpPr>
          <p:nvPr>
            <p:ph idx="1"/>
          </p:nvPr>
        </p:nvSpPr>
        <p:spPr>
          <a:xfrm>
            <a:off x="457200" y="988948"/>
            <a:ext cx="7297467" cy="3394472"/>
          </a:xfrm>
        </p:spPr>
        <p:txBody>
          <a:bodyPr/>
          <a:lstStyle/>
          <a:p>
            <a:endParaRPr lang="de-DE" dirty="0"/>
          </a:p>
          <a:p>
            <a:pPr>
              <a:buClr>
                <a:srgbClr val="FF7900"/>
              </a:buClr>
              <a:buFont typeface="Wingdings" panose="05000000000000000000" pitchFamily="2" charset="2"/>
              <a:buChar char="§"/>
            </a:pPr>
            <a:r>
              <a:rPr lang="de-DE" sz="1500" dirty="0"/>
              <a:t>in Datenjournalen</a:t>
            </a:r>
          </a:p>
          <a:p>
            <a:pPr>
              <a:buClr>
                <a:srgbClr val="FF7900"/>
              </a:buClr>
              <a:buFont typeface="Wingdings" panose="05000000000000000000" pitchFamily="2" charset="2"/>
              <a:buChar char="§"/>
            </a:pPr>
            <a:r>
              <a:rPr lang="de-DE" sz="1500" dirty="0"/>
              <a:t>in Repositorien (Suche über re3data.org)</a:t>
            </a:r>
          </a:p>
          <a:p>
            <a:pPr>
              <a:buClr>
                <a:srgbClr val="FF7900"/>
              </a:buClr>
              <a:buFont typeface="Wingdings" panose="05000000000000000000" pitchFamily="2" charset="2"/>
              <a:buChar char="§"/>
            </a:pPr>
            <a:r>
              <a:rPr lang="de-DE" sz="1500" dirty="0"/>
              <a:t>in akademischen Suchmaschinen wie BASE (Bielefeld Academic Search Engine</a:t>
            </a:r>
            <a:r>
              <a:rPr lang="de-DE" sz="1500" dirty="0" smtClean="0"/>
              <a:t>)</a:t>
            </a:r>
            <a:endParaRPr lang="de-DE" sz="1500" dirty="0"/>
          </a:p>
          <a:p>
            <a:pPr>
              <a:buClr>
                <a:srgbClr val="FF7900"/>
              </a:buClr>
              <a:buFont typeface="Wingdings" panose="05000000000000000000" pitchFamily="2" charset="2"/>
              <a:buChar char="§"/>
            </a:pPr>
            <a:r>
              <a:rPr lang="de-DE" sz="1500" dirty="0"/>
              <a:t>in Meta-Portalen:</a:t>
            </a:r>
          </a:p>
          <a:p>
            <a:pPr lvl="1">
              <a:lnSpc>
                <a:spcPct val="100000"/>
              </a:lnSpc>
              <a:buFont typeface="Symbol" panose="05050102010706020507" pitchFamily="18" charset="2"/>
              <a:buChar char="-"/>
            </a:pPr>
            <a:r>
              <a:rPr lang="de-DE" sz="1400" dirty="0"/>
              <a:t>B2FIND Datensuche: http://b2find.eudat.eu</a:t>
            </a:r>
          </a:p>
          <a:p>
            <a:pPr lvl="1">
              <a:lnSpc>
                <a:spcPct val="100000"/>
              </a:lnSpc>
              <a:buFont typeface="Symbol" panose="05050102010706020507" pitchFamily="18" charset="2"/>
              <a:buChar char="-"/>
            </a:pPr>
            <a:r>
              <a:rPr lang="en-US" sz="1400" dirty="0"/>
              <a:t>IEEE DataPort: https://ieee-dataport.org/</a:t>
            </a:r>
          </a:p>
          <a:p>
            <a:pPr lvl="1">
              <a:lnSpc>
                <a:spcPct val="100000"/>
              </a:lnSpc>
              <a:buFont typeface="Symbol" panose="05050102010706020507" pitchFamily="18" charset="2"/>
              <a:buChar char="-"/>
            </a:pPr>
            <a:r>
              <a:rPr lang="de-DE" sz="1400" dirty="0"/>
              <a:t>DataCite Search: https://search.datacite.org</a:t>
            </a:r>
          </a:p>
          <a:p>
            <a:pPr lvl="1">
              <a:lnSpc>
                <a:spcPct val="100000"/>
              </a:lnSpc>
              <a:buFont typeface="Symbol" panose="05050102010706020507" pitchFamily="18" charset="2"/>
              <a:buChar char="-"/>
            </a:pPr>
            <a:r>
              <a:rPr lang="de-DE" sz="1400" dirty="0"/>
              <a:t>DataONE Datenkatalog: https://search.dataone.org/#data</a:t>
            </a:r>
          </a:p>
          <a:p>
            <a:pPr lvl="1">
              <a:lnSpc>
                <a:spcPct val="100000"/>
              </a:lnSpc>
              <a:buFont typeface="Symbol" panose="05050102010706020507" pitchFamily="18" charset="2"/>
              <a:buChar char="-"/>
            </a:pPr>
            <a:r>
              <a:rPr lang="de-DE" sz="1400" dirty="0"/>
              <a:t>Elsevier Data Search: https://datasearch.elsevier.com</a:t>
            </a:r>
          </a:p>
          <a:p>
            <a:pPr lvl="1">
              <a:lnSpc>
                <a:spcPct val="100000"/>
              </a:lnSpc>
              <a:buFont typeface="Symbol" panose="05050102010706020507" pitchFamily="18" charset="2"/>
              <a:buChar char="-"/>
            </a:pPr>
            <a:r>
              <a:rPr lang="en-US" sz="1400" dirty="0"/>
              <a:t>OpenAIRE (Ergebnisse aus EU-Projekten): https://explore.openaire.eu/search/find</a:t>
            </a:r>
            <a:endParaRPr lang="de-DE" sz="1400" dirty="0"/>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39</a:t>
            </a:fld>
            <a:endParaRPr lang="de-DE" dirty="0"/>
          </a:p>
        </p:txBody>
      </p:sp>
      <p:sp>
        <p:nvSpPr>
          <p:cNvPr id="7" name="Textplatzhalter 4"/>
          <p:cNvSpPr txBox="1">
            <a:spLocks/>
          </p:cNvSpPr>
          <p:nvPr/>
        </p:nvSpPr>
        <p:spPr>
          <a:xfrm>
            <a:off x="398511" y="699018"/>
            <a:ext cx="8226000" cy="6715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Daten</a:t>
            </a:r>
            <a:r>
              <a:rPr lang="en-GB" sz="2000" b="1" dirty="0" smtClean="0"/>
              <a:t> </a:t>
            </a:r>
            <a:r>
              <a:rPr lang="de-DE" sz="2000" b="1" dirty="0" smtClean="0"/>
              <a:t>finden</a:t>
            </a:r>
            <a:endParaRPr lang="de-DE" sz="2000" b="1" dirty="0"/>
          </a:p>
        </p:txBody>
      </p:sp>
    </p:spTree>
    <p:extLst>
      <p:ext uri="{BB962C8B-B14F-4D97-AF65-F5344CB8AC3E}">
        <p14:creationId xmlns:p14="http://schemas.microsoft.com/office/powerpoint/2010/main" val="3476689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90354" y="215005"/>
            <a:ext cx="6172200" cy="325474"/>
          </a:xfrm>
        </p:spPr>
        <p:txBody>
          <a:bodyPr>
            <a:noAutofit/>
          </a:bodyPr>
          <a:lstStyle/>
          <a:p>
            <a:r>
              <a:rPr lang="de-DE" sz="2400" dirty="0"/>
              <a:t>Wer ich bin</a:t>
            </a:r>
          </a:p>
        </p:txBody>
      </p:sp>
      <p:sp>
        <p:nvSpPr>
          <p:cNvPr id="3" name="Datumsplatzhalter 2"/>
          <p:cNvSpPr>
            <a:spLocks noGrp="1"/>
          </p:cNvSpPr>
          <p:nvPr>
            <p:ph type="dt" sz="half" idx="10"/>
          </p:nvPr>
        </p:nvSpPr>
        <p:spPr/>
        <p:txBody>
          <a:bodyPr/>
          <a:lstStyle/>
          <a:p>
            <a:pPr eaLnBrk="0" fontAlgn="base" hangingPunct="0">
              <a:spcBef>
                <a:spcPct val="0"/>
              </a:spcBef>
              <a:spcAft>
                <a:spcPct val="0"/>
              </a:spcAft>
              <a:defRPr/>
            </a:pPr>
            <a:r>
              <a:rPr lang="de-DE" sz="750" dirty="0">
                <a:solidFill>
                  <a:srgbClr val="FFFFFF"/>
                </a:solidFill>
                <a:latin typeface="Arial" charset="0"/>
                <a:ea typeface="ＭＳ Ｐゴシック" pitchFamily="1" charset="-128"/>
              </a:rPr>
              <a:t>19.03.2018</a:t>
            </a:r>
          </a:p>
        </p:txBody>
      </p:sp>
      <p:sp>
        <p:nvSpPr>
          <p:cNvPr id="4" name="Fußzeilenplatzhalter 3"/>
          <p:cNvSpPr>
            <a:spLocks noGrp="1"/>
          </p:cNvSpPr>
          <p:nvPr>
            <p:ph type="ftr" sz="quarter" idx="11"/>
          </p:nvPr>
        </p:nvSpPr>
        <p:spPr/>
        <p:txBody>
          <a:bodyPr/>
          <a:lstStyle/>
          <a:p>
            <a:pPr algn="ctr" eaLnBrk="0" fontAlgn="base" hangingPunct="0">
              <a:spcBef>
                <a:spcPct val="0"/>
              </a:spcBef>
              <a:spcAft>
                <a:spcPct val="0"/>
              </a:spcAft>
              <a:defRPr/>
            </a:pPr>
            <a:r>
              <a:rPr lang="de-DE" sz="750" dirty="0">
                <a:solidFill>
                  <a:srgbClr val="FFFFFF"/>
                </a:solidFill>
                <a:latin typeface="Arial" charset="0"/>
                <a:ea typeface="ＭＳ Ｐゴシック" pitchFamily="1" charset="-128"/>
              </a:rPr>
              <a:t>www.tu-ilmenau.de</a:t>
            </a:r>
          </a:p>
        </p:txBody>
      </p:sp>
      <p:cxnSp>
        <p:nvCxnSpPr>
          <p:cNvPr id="10" name="Gerader Verbinder 9"/>
          <p:cNvCxnSpPr/>
          <p:nvPr/>
        </p:nvCxnSpPr>
        <p:spPr bwMode="auto">
          <a:xfrm>
            <a:off x="5652120" y="2463738"/>
            <a:ext cx="270030" cy="0"/>
          </a:xfrm>
          <a:prstGeom prst="line">
            <a:avLst/>
          </a:prstGeom>
          <a:solidFill>
            <a:schemeClr val="accent1"/>
          </a:solidFill>
          <a:ln w="1905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r Verbinder 14"/>
          <p:cNvCxnSpPr/>
          <p:nvPr/>
        </p:nvCxnSpPr>
        <p:spPr bwMode="auto">
          <a:xfrm>
            <a:off x="6030162" y="2463738"/>
            <a:ext cx="270030" cy="108012"/>
          </a:xfrm>
          <a:prstGeom prst="line">
            <a:avLst/>
          </a:prstGeom>
          <a:solidFill>
            <a:schemeClr val="accent1"/>
          </a:solidFill>
          <a:ln w="1905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r Verbinder 16"/>
          <p:cNvCxnSpPr/>
          <p:nvPr/>
        </p:nvCxnSpPr>
        <p:spPr bwMode="auto">
          <a:xfrm flipH="1">
            <a:off x="5479257" y="2625757"/>
            <a:ext cx="820936" cy="453200"/>
          </a:xfrm>
          <a:prstGeom prst="line">
            <a:avLst/>
          </a:prstGeom>
          <a:solidFill>
            <a:schemeClr val="accent1"/>
          </a:solidFill>
          <a:ln w="1905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feld 23"/>
          <p:cNvSpPr txBox="1"/>
          <p:nvPr/>
        </p:nvSpPr>
        <p:spPr>
          <a:xfrm>
            <a:off x="207461" y="1553463"/>
            <a:ext cx="4004574" cy="3400931"/>
          </a:xfrm>
          <a:prstGeom prst="rect">
            <a:avLst/>
          </a:prstGeom>
          <a:noFill/>
        </p:spPr>
        <p:txBody>
          <a:bodyPr wrap="square" rtlCol="0">
            <a:spAutoFit/>
          </a:bodyPr>
          <a:lstStyle/>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dirty="0">
                <a:solidFill>
                  <a:srgbClr val="003359"/>
                </a:solidFill>
                <a:latin typeface="Arial" pitchFamily="34" charset="0"/>
                <a:ea typeface="ＭＳ Ｐゴシック" pitchFamily="34" charset="-128"/>
              </a:rPr>
              <a:t>Laufzeit: </a:t>
            </a:r>
            <a:r>
              <a:rPr lang="de-DE" sz="1400" dirty="0" smtClean="0">
                <a:solidFill>
                  <a:srgbClr val="003359"/>
                </a:solidFill>
                <a:latin typeface="Arial" pitchFamily="34" charset="0"/>
                <a:ea typeface="ＭＳ Ｐゴシック" pitchFamily="34" charset="-128"/>
              </a:rPr>
              <a:t>seit 10/18, Verlängerung bis Ende 2025</a:t>
            </a:r>
            <a:endParaRPr lang="de-DE" sz="1400" dirty="0">
              <a:solidFill>
                <a:srgbClr val="003359"/>
              </a:solidFill>
              <a:latin typeface="Arial" pitchFamily="34" charset="0"/>
              <a:ea typeface="ＭＳ Ｐゴシック" pitchFamily="34" charset="-128"/>
            </a:endParaRPr>
          </a:p>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dirty="0">
                <a:solidFill>
                  <a:srgbClr val="003359"/>
                </a:solidFill>
                <a:latin typeface="Arial" pitchFamily="34" charset="0"/>
                <a:ea typeface="ＭＳ Ｐゴシック" pitchFamily="34" charset="-128"/>
              </a:rPr>
              <a:t>Koordination: </a:t>
            </a:r>
            <a:r>
              <a:rPr lang="de-DE" sz="1400" dirty="0" smtClean="0">
                <a:solidFill>
                  <a:srgbClr val="003359"/>
                </a:solidFill>
                <a:latin typeface="Arial" pitchFamily="34" charset="0"/>
                <a:ea typeface="ＭＳ Ｐゴシック" pitchFamily="34" charset="-128"/>
              </a:rPr>
              <a:t>FSU Jena</a:t>
            </a:r>
            <a:endParaRPr lang="de-DE" sz="1400" dirty="0">
              <a:solidFill>
                <a:srgbClr val="003359"/>
              </a:solidFill>
              <a:latin typeface="Arial" pitchFamily="34" charset="0"/>
              <a:ea typeface="ＭＳ Ｐゴシック" pitchFamily="34" charset="-128"/>
            </a:endParaRPr>
          </a:p>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dirty="0">
                <a:solidFill>
                  <a:srgbClr val="003359"/>
                </a:solidFill>
              </a:rPr>
              <a:t>Förderung zu 50% durch das </a:t>
            </a:r>
            <a:r>
              <a:rPr lang="de-DE" sz="1400" dirty="0" smtClean="0">
                <a:solidFill>
                  <a:srgbClr val="003359"/>
                </a:solidFill>
              </a:rPr>
              <a:t>TMWWDG</a:t>
            </a:r>
            <a:endParaRPr lang="de-DE" sz="1400" dirty="0">
              <a:solidFill>
                <a:srgbClr val="003359"/>
              </a:solidFill>
              <a:latin typeface="Arial" pitchFamily="34" charset="0"/>
              <a:ea typeface="ＭＳ Ｐゴシック" pitchFamily="34" charset="-128"/>
            </a:endParaRPr>
          </a:p>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dirty="0">
                <a:solidFill>
                  <a:srgbClr val="003359"/>
                </a:solidFill>
              </a:rPr>
              <a:t>zuständig </a:t>
            </a:r>
            <a:r>
              <a:rPr lang="de-DE" sz="1400" dirty="0" smtClean="0">
                <a:solidFill>
                  <a:srgbClr val="003359"/>
                </a:solidFill>
              </a:rPr>
              <a:t>für das FDM </a:t>
            </a:r>
            <a:r>
              <a:rPr lang="de-DE" sz="1400" dirty="0">
                <a:solidFill>
                  <a:srgbClr val="003359"/>
                </a:solidFill>
              </a:rPr>
              <a:t>alle Thüringer Hochschulen (inkl. HAWs</a:t>
            </a:r>
            <a:r>
              <a:rPr lang="de-DE" sz="1400" dirty="0" smtClean="0">
                <a:solidFill>
                  <a:srgbClr val="003359"/>
                </a:solidFill>
              </a:rPr>
              <a:t>)</a:t>
            </a:r>
            <a:r>
              <a:rPr lang="de-DE" sz="1400" dirty="0" smtClean="0">
                <a:solidFill>
                  <a:srgbClr val="003359"/>
                </a:solidFill>
                <a:latin typeface="Arial" pitchFamily="34" charset="0"/>
                <a:ea typeface="ＭＳ Ｐゴシック" pitchFamily="34" charset="-128"/>
              </a:rPr>
              <a:t> </a:t>
            </a:r>
            <a:endParaRPr lang="de-DE" sz="1400" dirty="0">
              <a:solidFill>
                <a:srgbClr val="003359"/>
              </a:solidFill>
              <a:latin typeface="Arial" pitchFamily="34" charset="0"/>
              <a:ea typeface="ＭＳ Ｐゴシック" pitchFamily="34" charset="-128"/>
            </a:endParaRPr>
          </a:p>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dirty="0">
                <a:solidFill>
                  <a:srgbClr val="003359"/>
                </a:solidFill>
                <a:latin typeface="Arial" pitchFamily="34" charset="0"/>
                <a:ea typeface="ＭＳ Ｐゴシック" pitchFamily="34" charset="-128"/>
              </a:rPr>
              <a:t>Beratungs- und Schulungsangebote, </a:t>
            </a:r>
            <a:r>
              <a:rPr lang="de-DE" sz="1400" dirty="0" smtClean="0">
                <a:solidFill>
                  <a:srgbClr val="003359"/>
                </a:solidFill>
                <a:latin typeface="Arial" pitchFamily="34" charset="0"/>
                <a:ea typeface="ＭＳ Ｐゴシック" pitchFamily="34" charset="-128"/>
              </a:rPr>
              <a:t>Informationsmaterialien</a:t>
            </a:r>
            <a:endParaRPr lang="de-DE" sz="1400" dirty="0">
              <a:solidFill>
                <a:srgbClr val="003359"/>
              </a:solidFill>
            </a:endParaRPr>
          </a:p>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dirty="0">
                <a:solidFill>
                  <a:srgbClr val="003359"/>
                </a:solidFill>
              </a:rPr>
              <a:t>Organisation der Thüringer FDM-Tage </a:t>
            </a:r>
            <a:r>
              <a:rPr lang="de-DE" sz="1400" dirty="0" smtClean="0">
                <a:solidFill>
                  <a:srgbClr val="003359"/>
                </a:solidFill>
              </a:rPr>
              <a:t>(21.-25.06.2021)</a:t>
            </a:r>
            <a:endParaRPr lang="de-DE" sz="1400" dirty="0">
              <a:solidFill>
                <a:srgbClr val="003359"/>
              </a:solidFill>
              <a:latin typeface="Arial" pitchFamily="34" charset="0"/>
              <a:ea typeface="ＭＳ Ｐゴシック" pitchFamily="34" charset="-128"/>
            </a:endParaRPr>
          </a:p>
          <a:p>
            <a:pPr marL="342900" indent="-342900" eaLnBrk="0" fontAlgn="base" hangingPunct="0">
              <a:spcBef>
                <a:spcPts val="600"/>
              </a:spcBef>
              <a:spcAft>
                <a:spcPct val="0"/>
              </a:spcAft>
              <a:buClr>
                <a:srgbClr val="FF7900"/>
              </a:buClr>
              <a:buFont typeface="Wingdings" panose="05000000000000000000" pitchFamily="2" charset="2"/>
              <a:buChar char="§"/>
              <a:defRPr/>
            </a:pPr>
            <a:r>
              <a:rPr lang="de-DE" sz="1400" b="1" dirty="0">
                <a:solidFill>
                  <a:srgbClr val="003359"/>
                </a:solidFill>
                <a:latin typeface="Arial" pitchFamily="34" charset="0"/>
                <a:ea typeface="ＭＳ Ｐゴシック" pitchFamily="34" charset="-128"/>
              </a:rPr>
              <a:t>www.forschungsdaten-thueringen.de</a:t>
            </a:r>
          </a:p>
          <a:p>
            <a:pPr marL="214313" indent="-214313" eaLnBrk="0" fontAlgn="base" hangingPunct="0">
              <a:spcBef>
                <a:spcPts val="600"/>
              </a:spcBef>
              <a:spcAft>
                <a:spcPct val="0"/>
              </a:spcAft>
              <a:buClr>
                <a:srgbClr val="003359"/>
              </a:buClr>
              <a:buFont typeface="Arial" panose="020B0604020202020204" pitchFamily="34" charset="0"/>
              <a:buChar char="•"/>
              <a:defRPr/>
            </a:pPr>
            <a:endParaRPr lang="de-DE" sz="1050" dirty="0">
              <a:solidFill>
                <a:srgbClr val="003359"/>
              </a:solidFill>
              <a:latin typeface="Arial" pitchFamily="34" charset="0"/>
              <a:ea typeface="ＭＳ Ｐゴシック" pitchFamily="34" charset="-128"/>
            </a:endParaRPr>
          </a:p>
          <a:p>
            <a:pPr marL="257175" indent="-257175" eaLnBrk="0" fontAlgn="base" hangingPunct="0">
              <a:spcBef>
                <a:spcPts val="600"/>
              </a:spcBef>
              <a:spcAft>
                <a:spcPct val="0"/>
              </a:spcAft>
              <a:buFont typeface="Arial" panose="020B0604020202020204" pitchFamily="34" charset="0"/>
              <a:buChar char="•"/>
              <a:defRPr/>
            </a:pPr>
            <a:endParaRPr lang="de-DE" sz="1050" dirty="0">
              <a:solidFill>
                <a:srgbClr val="003359"/>
              </a:solidFill>
              <a:latin typeface="Arial" pitchFamily="34" charset="0"/>
              <a:ea typeface="ＭＳ Ｐゴシック" pitchFamily="34" charset="-128"/>
            </a:endParaRPr>
          </a:p>
        </p:txBody>
      </p:sp>
      <p:sp>
        <p:nvSpPr>
          <p:cNvPr id="20" name="Textplatzhalter 4"/>
          <p:cNvSpPr txBox="1">
            <a:spLocks/>
          </p:cNvSpPr>
          <p:nvPr/>
        </p:nvSpPr>
        <p:spPr>
          <a:xfrm>
            <a:off x="223630" y="563175"/>
            <a:ext cx="8752845" cy="6715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b="1" dirty="0"/>
              <a:t>Kompetenznetzwerk Forschungsdatenmanagement der Thüringer Hochschulen (TKFDM)</a:t>
            </a:r>
          </a:p>
        </p:txBody>
      </p:sp>
      <p:grpSp>
        <p:nvGrpSpPr>
          <p:cNvPr id="5" name="Gruppieren 4"/>
          <p:cNvGrpSpPr/>
          <p:nvPr/>
        </p:nvGrpSpPr>
        <p:grpSpPr>
          <a:xfrm>
            <a:off x="4774423" y="1261689"/>
            <a:ext cx="3472063" cy="3193117"/>
            <a:chOff x="4251253" y="1059333"/>
            <a:chExt cx="3557819" cy="3291715"/>
          </a:xfrm>
        </p:grpSpPr>
        <p:grpSp>
          <p:nvGrpSpPr>
            <p:cNvPr id="35" name="Gruppieren 34"/>
            <p:cNvGrpSpPr/>
            <p:nvPr/>
          </p:nvGrpSpPr>
          <p:grpSpPr>
            <a:xfrm>
              <a:off x="4251253" y="1062963"/>
              <a:ext cx="3557819" cy="3288085"/>
              <a:chOff x="3635896" y="1196752"/>
              <a:chExt cx="5382480" cy="4581128"/>
            </a:xfrm>
          </p:grpSpPr>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5896" y="1196752"/>
                <a:ext cx="5382480" cy="4581128"/>
              </a:xfrm>
              <a:prstGeom prst="rect">
                <a:avLst/>
              </a:prstGeom>
              <a:ln>
                <a:solidFill>
                  <a:srgbClr val="003359"/>
                </a:solidFill>
              </a:ln>
            </p:spPr>
          </p:pic>
          <p:grpSp>
            <p:nvGrpSpPr>
              <p:cNvPr id="28" name="Gruppieren 27"/>
              <p:cNvGrpSpPr/>
              <p:nvPr/>
            </p:nvGrpSpPr>
            <p:grpSpPr>
              <a:xfrm>
                <a:off x="5781675" y="3291458"/>
                <a:ext cx="1094581" cy="820291"/>
                <a:chOff x="5781675" y="3291458"/>
                <a:chExt cx="1094581" cy="820291"/>
              </a:xfrm>
            </p:grpSpPr>
            <p:cxnSp>
              <p:nvCxnSpPr>
                <p:cNvPr id="23" name="Gerader Verbinder 22"/>
                <p:cNvCxnSpPr/>
                <p:nvPr/>
              </p:nvCxnSpPr>
              <p:spPr bwMode="auto">
                <a:xfrm flipH="1">
                  <a:off x="5781675" y="3356992"/>
                  <a:ext cx="158477" cy="748283"/>
                </a:xfrm>
                <a:prstGeom prst="line">
                  <a:avLst/>
                </a:prstGeom>
                <a:solidFill>
                  <a:schemeClr val="accent1"/>
                </a:solidFill>
                <a:ln w="19050" cap="flat" cmpd="sng" algn="ctr">
                  <a:solidFill>
                    <a:srgbClr val="00335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Gerader Verbinder 24"/>
                <p:cNvCxnSpPr/>
                <p:nvPr/>
              </p:nvCxnSpPr>
              <p:spPr bwMode="auto">
                <a:xfrm>
                  <a:off x="6012160" y="3291458"/>
                  <a:ext cx="360040" cy="0"/>
                </a:xfrm>
                <a:prstGeom prst="line">
                  <a:avLst/>
                </a:prstGeom>
                <a:solidFill>
                  <a:schemeClr val="accent1"/>
                </a:solidFill>
                <a:ln w="19050" cap="flat" cmpd="sng" algn="ctr">
                  <a:solidFill>
                    <a:srgbClr val="00335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Gerader Verbinder 25"/>
                <p:cNvCxnSpPr/>
                <p:nvPr/>
              </p:nvCxnSpPr>
              <p:spPr bwMode="auto">
                <a:xfrm>
                  <a:off x="6516216" y="3291458"/>
                  <a:ext cx="360040" cy="144016"/>
                </a:xfrm>
                <a:prstGeom prst="line">
                  <a:avLst/>
                </a:prstGeom>
                <a:solidFill>
                  <a:schemeClr val="accent1"/>
                </a:solidFill>
                <a:ln w="19050" cap="flat" cmpd="sng" algn="ctr">
                  <a:solidFill>
                    <a:srgbClr val="00335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Gerader Verbinder 26"/>
                <p:cNvCxnSpPr/>
                <p:nvPr/>
              </p:nvCxnSpPr>
              <p:spPr bwMode="auto">
                <a:xfrm flipH="1">
                  <a:off x="5781675" y="3507482"/>
                  <a:ext cx="1094581" cy="604267"/>
                </a:xfrm>
                <a:prstGeom prst="line">
                  <a:avLst/>
                </a:prstGeom>
                <a:solidFill>
                  <a:schemeClr val="accent1"/>
                </a:solidFill>
                <a:ln w="19050" cap="flat" cmpd="sng" algn="ctr">
                  <a:solidFill>
                    <a:srgbClr val="00335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1254" y="3966884"/>
              <a:ext cx="830409" cy="381336"/>
            </a:xfrm>
            <a:prstGeom prst="rect">
              <a:avLst/>
            </a:prstGeom>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0890" y="1059333"/>
              <a:ext cx="1128182" cy="888256"/>
            </a:xfrm>
            <a:prstGeom prst="rect">
              <a:avLst/>
            </a:prstGeom>
          </p:spPr>
        </p:pic>
      </p:grpSp>
      <p:sp>
        <p:nvSpPr>
          <p:cNvPr id="21" name="Foliennummernplatzhalter 1"/>
          <p:cNvSpPr>
            <a:spLocks noGrp="1"/>
          </p:cNvSpPr>
          <p:nvPr>
            <p:ph type="sldNum" sz="quarter" idx="12"/>
          </p:nvPr>
        </p:nvSpPr>
        <p:spPr>
          <a:xfrm>
            <a:off x="223630" y="4644848"/>
            <a:ext cx="495945" cy="368215"/>
          </a:xfrm>
        </p:spPr>
        <p:txBody>
          <a:bodyPr/>
          <a:lstStyle/>
          <a:p>
            <a:fld id="{C8083FA9-7C11-B04D-BE6F-500EF6F49D2A}" type="slidenum">
              <a:rPr lang="de-DE" smtClean="0"/>
              <a:pPr/>
              <a:t>4</a:t>
            </a:fld>
            <a:endParaRPr lang="de-DE" dirty="0"/>
          </a:p>
        </p:txBody>
      </p:sp>
    </p:spTree>
    <p:extLst>
      <p:ext uri="{BB962C8B-B14F-4D97-AF65-F5344CB8AC3E}">
        <p14:creationId xmlns:p14="http://schemas.microsoft.com/office/powerpoint/2010/main" val="4290286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sz="2400" dirty="0" smtClean="0"/>
              <a:t>Zugang und Publikation</a:t>
            </a:r>
            <a:endParaRPr lang="de-DE" sz="2400" dirty="0"/>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40</a:t>
            </a:fld>
            <a:endParaRPr lang="de-DE" dirty="0"/>
          </a:p>
        </p:txBody>
      </p:sp>
      <p:sp>
        <p:nvSpPr>
          <p:cNvPr id="7" name="Textplatzhalter 4"/>
          <p:cNvSpPr txBox="1">
            <a:spLocks/>
          </p:cNvSpPr>
          <p:nvPr/>
        </p:nvSpPr>
        <p:spPr>
          <a:xfrm>
            <a:off x="314749" y="727473"/>
            <a:ext cx="8226000" cy="6715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Warum</a:t>
            </a:r>
            <a:r>
              <a:rPr lang="en-GB" sz="2000" b="1" dirty="0" smtClean="0"/>
              <a:t> </a:t>
            </a:r>
            <a:r>
              <a:rPr lang="de-DE" sz="2000" b="1" dirty="0" smtClean="0"/>
              <a:t>Daten</a:t>
            </a:r>
            <a:r>
              <a:rPr lang="en-GB" sz="2000" b="1" dirty="0" smtClean="0"/>
              <a:t> </a:t>
            </a:r>
            <a:r>
              <a:rPr lang="de-DE" sz="2000" b="1" dirty="0" smtClean="0"/>
              <a:t>publizieren</a:t>
            </a:r>
            <a:r>
              <a:rPr lang="en-GB" sz="2000" b="1" dirty="0" smtClean="0"/>
              <a:t>?</a:t>
            </a:r>
            <a:endParaRPr lang="en-GB" sz="2000" b="1" dirty="0"/>
          </a:p>
        </p:txBody>
      </p:sp>
      <p:pic>
        <p:nvPicPr>
          <p:cNvPr id="11" name="Inhaltsplatzhalt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4046" y="1274492"/>
            <a:ext cx="5139377" cy="3174809"/>
          </a:xfrm>
        </p:spPr>
      </p:pic>
    </p:spTree>
    <p:extLst>
      <p:ext uri="{BB962C8B-B14F-4D97-AF65-F5344CB8AC3E}">
        <p14:creationId xmlns:p14="http://schemas.microsoft.com/office/powerpoint/2010/main" val="18734511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41</a:t>
            </a:fld>
            <a:endParaRPr lang="de-DE" dirty="0"/>
          </a:p>
        </p:txBody>
      </p:sp>
      <p:sp>
        <p:nvSpPr>
          <p:cNvPr id="4" name="Textplatzhalter 3"/>
          <p:cNvSpPr>
            <a:spLocks noGrp="1"/>
          </p:cNvSpPr>
          <p:nvPr>
            <p:ph type="body" sz="quarter" idx="13"/>
          </p:nvPr>
        </p:nvSpPr>
        <p:spPr>
          <a:xfrm>
            <a:off x="468312" y="1407539"/>
            <a:ext cx="8138215" cy="2606403"/>
          </a:xfrm>
        </p:spPr>
        <p:txBody>
          <a:bodyPr/>
          <a:lstStyle/>
          <a:p>
            <a:pPr marL="285750" indent="-285750">
              <a:spcAft>
                <a:spcPts val="900"/>
              </a:spcAft>
              <a:buClr>
                <a:srgbClr val="FF7900"/>
              </a:buClr>
              <a:buFont typeface="Wingdings" panose="05000000000000000000" pitchFamily="2" charset="2"/>
              <a:buChar char="§"/>
            </a:pPr>
            <a:r>
              <a:rPr lang="de-DE" sz="1800" dirty="0"/>
              <a:t>Fachspezifische Datenarchive, Datenzentren und Repositorien (</a:t>
            </a:r>
            <a:r>
              <a:rPr lang="de-DE" sz="1800" dirty="0">
                <a:solidFill>
                  <a:srgbClr val="FF7900"/>
                </a:solidFill>
              </a:rPr>
              <a:t>Empfehlung</a:t>
            </a:r>
            <a:r>
              <a:rPr lang="de-DE" sz="1800" dirty="0"/>
              <a:t>)</a:t>
            </a:r>
          </a:p>
          <a:p>
            <a:pPr marL="285750" indent="-285750">
              <a:spcAft>
                <a:spcPts val="900"/>
              </a:spcAft>
              <a:buClr>
                <a:srgbClr val="FF7900"/>
              </a:buClr>
              <a:buFont typeface="Wingdings" panose="05000000000000000000" pitchFamily="2" charset="2"/>
              <a:buChar char="§"/>
            </a:pPr>
            <a:r>
              <a:rPr lang="de-DE" sz="1800" dirty="0"/>
              <a:t>Disziplinübergreifende Angebote (falls kein gutes Fach-Repo verfügbar)</a:t>
            </a:r>
          </a:p>
          <a:p>
            <a:pPr marL="285750" indent="-285750">
              <a:spcAft>
                <a:spcPts val="900"/>
              </a:spcAft>
              <a:buClr>
                <a:srgbClr val="FF7900"/>
              </a:buClr>
              <a:buFont typeface="Wingdings" panose="05000000000000000000" pitchFamily="2" charset="2"/>
              <a:buChar char="§"/>
            </a:pPr>
            <a:r>
              <a:rPr lang="de-DE" sz="1800" dirty="0"/>
              <a:t>Datensupplemente/anhänge in </a:t>
            </a:r>
            <a:r>
              <a:rPr lang="de-DE" sz="1800" dirty="0" smtClean="0"/>
              <a:t>Fachzeitschriften (wird immer öfter gefordert)</a:t>
            </a:r>
            <a:endParaRPr lang="de-DE" sz="1800" dirty="0"/>
          </a:p>
          <a:p>
            <a:pPr marL="285750" indent="-285750">
              <a:spcAft>
                <a:spcPts val="900"/>
              </a:spcAft>
              <a:buClr>
                <a:srgbClr val="FF7900"/>
              </a:buClr>
              <a:buFont typeface="Wingdings" panose="05000000000000000000" pitchFamily="2" charset="2"/>
              <a:buChar char="§"/>
            </a:pPr>
            <a:r>
              <a:rPr lang="de-DE" sz="1800" dirty="0"/>
              <a:t>Eigenständige Datenzeitschriften</a:t>
            </a:r>
          </a:p>
          <a:p>
            <a:pPr marL="285750" indent="-285750">
              <a:spcAft>
                <a:spcPts val="900"/>
              </a:spcAft>
              <a:buClr>
                <a:srgbClr val="FF7900"/>
              </a:buClr>
              <a:buFont typeface="Wingdings" panose="05000000000000000000" pitchFamily="2" charset="2"/>
              <a:buChar char="§"/>
            </a:pPr>
            <a:r>
              <a:rPr lang="de-DE" sz="1800" dirty="0"/>
              <a:t>Institutionelle </a:t>
            </a:r>
            <a:r>
              <a:rPr lang="de-DE" sz="1800" dirty="0" smtClean="0"/>
              <a:t>Repositorien</a:t>
            </a:r>
          </a:p>
          <a:p>
            <a:pPr>
              <a:spcAft>
                <a:spcPts val="900"/>
              </a:spcAft>
              <a:buClr>
                <a:srgbClr val="003359"/>
              </a:buClr>
            </a:pPr>
            <a:endParaRPr lang="de-DE" sz="1800" dirty="0"/>
          </a:p>
          <a:p>
            <a:pPr marL="285750" indent="-285750">
              <a:spcAft>
                <a:spcPts val="900"/>
              </a:spcAft>
              <a:buClr>
                <a:srgbClr val="FF7900"/>
              </a:buClr>
              <a:buFont typeface="Wingdings" panose="05000000000000000000" pitchFamily="2" charset="2"/>
              <a:buChar char="§"/>
            </a:pPr>
            <a:r>
              <a:rPr lang="de-DE" sz="1800" dirty="0">
                <a:solidFill>
                  <a:srgbClr val="FF7900"/>
                </a:solidFill>
              </a:rPr>
              <a:t>Bitte nicht </a:t>
            </a:r>
            <a:r>
              <a:rPr lang="de-DE" sz="1800" dirty="0"/>
              <a:t>(nur): auf der Webseite des Projekts, des Fachgebiets oder der persönlichen Webseite</a:t>
            </a:r>
          </a:p>
          <a:p>
            <a:endParaRPr lang="en-GB" dirty="0"/>
          </a:p>
        </p:txBody>
      </p:sp>
      <p:sp>
        <p:nvSpPr>
          <p:cNvPr id="7" name="Textplatzhalter 6"/>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8" name="Textplatzhalter 7"/>
          <p:cNvSpPr>
            <a:spLocks noGrp="1"/>
          </p:cNvSpPr>
          <p:nvPr>
            <p:ph type="body" sz="quarter" idx="17"/>
          </p:nvPr>
        </p:nvSpPr>
        <p:spPr/>
        <p:txBody>
          <a:bodyPr/>
          <a:lstStyle/>
          <a:p>
            <a:r>
              <a:rPr lang="de-DE" sz="2000" dirty="0" smtClean="0"/>
              <a:t>Möglichkeiten</a:t>
            </a:r>
            <a:r>
              <a:rPr lang="en-GB" sz="2000" dirty="0" smtClean="0"/>
              <a:t> </a:t>
            </a:r>
            <a:r>
              <a:rPr lang="en-GB" sz="2000" dirty="0"/>
              <a:t>der </a:t>
            </a:r>
            <a:r>
              <a:rPr lang="de-DE" sz="2000" dirty="0" smtClean="0"/>
              <a:t>Datenpublikation</a:t>
            </a:r>
            <a:endParaRPr lang="de-DE" sz="2000" dirty="0"/>
          </a:p>
        </p:txBody>
      </p:sp>
    </p:spTree>
    <p:extLst>
      <p:ext uri="{BB962C8B-B14F-4D97-AF65-F5344CB8AC3E}">
        <p14:creationId xmlns:p14="http://schemas.microsoft.com/office/powerpoint/2010/main" val="71967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42</a:t>
            </a:fld>
            <a:endParaRPr lang="de-DE" dirty="0"/>
          </a:p>
        </p:txBody>
      </p:sp>
      <p:sp>
        <p:nvSpPr>
          <p:cNvPr id="6" name="Textplatzhalter 5"/>
          <p:cNvSpPr>
            <a:spLocks noGrp="1"/>
          </p:cNvSpPr>
          <p:nvPr>
            <p:ph type="body" sz="quarter" idx="13"/>
          </p:nvPr>
        </p:nvSpPr>
        <p:spPr>
          <a:xfrm>
            <a:off x="457200" y="1146279"/>
            <a:ext cx="8442495" cy="3307059"/>
          </a:xfrm>
        </p:spPr>
        <p:txBody>
          <a:bodyPr/>
          <a:lstStyle/>
          <a:p>
            <a:r>
              <a:rPr lang="en-GB" sz="1400" b="1" dirty="0" smtClean="0"/>
              <a:t>Definition</a:t>
            </a:r>
          </a:p>
          <a:p>
            <a:pPr>
              <a:lnSpc>
                <a:spcPct val="100000"/>
              </a:lnSpc>
            </a:pPr>
            <a:r>
              <a:rPr lang="de-DE" sz="1400" dirty="0"/>
              <a:t>Datenjournale sind </a:t>
            </a:r>
            <a:r>
              <a:rPr lang="de-DE" sz="1400" dirty="0" smtClean="0">
                <a:solidFill>
                  <a:srgbClr val="FF7900"/>
                </a:solidFill>
              </a:rPr>
              <a:t>Online-Publikationen </a:t>
            </a:r>
            <a:r>
              <a:rPr lang="de-DE" sz="1400" dirty="0">
                <a:solidFill>
                  <a:srgbClr val="FF7900"/>
                </a:solidFill>
              </a:rPr>
              <a:t>mit dem Z</a:t>
            </a:r>
            <a:r>
              <a:rPr lang="de-DE" sz="1400" dirty="0" smtClean="0">
                <a:solidFill>
                  <a:srgbClr val="FF7900"/>
                </a:solidFill>
              </a:rPr>
              <a:t>weck</a:t>
            </a:r>
            <a:r>
              <a:rPr lang="de-DE" sz="1400" dirty="0">
                <a:solidFill>
                  <a:srgbClr val="FF7900"/>
                </a:solidFill>
              </a:rPr>
              <a:t>, Datensätze zu </a:t>
            </a:r>
            <a:r>
              <a:rPr lang="de-DE" sz="1400" dirty="0" smtClean="0">
                <a:solidFill>
                  <a:srgbClr val="FF7900"/>
                </a:solidFill>
              </a:rPr>
              <a:t>veröffentlichen</a:t>
            </a:r>
            <a:r>
              <a:rPr lang="de-DE" sz="1400" dirty="0" smtClean="0"/>
              <a:t>, die </a:t>
            </a:r>
            <a:r>
              <a:rPr lang="de-DE" sz="1400" dirty="0"/>
              <a:t>Nachnutzung von </a:t>
            </a:r>
            <a:r>
              <a:rPr lang="de-DE" sz="1400" dirty="0" smtClean="0"/>
              <a:t>Forschungsdaten und </a:t>
            </a:r>
            <a:r>
              <a:rPr lang="de-DE" sz="1400" dirty="0"/>
              <a:t>deren Anerkennung als wissenschaftliche Leistung </a:t>
            </a:r>
            <a:r>
              <a:rPr lang="de-DE" sz="1400" dirty="0" smtClean="0"/>
              <a:t>zu steigern, </a:t>
            </a:r>
            <a:r>
              <a:rPr lang="de-DE" sz="1400" dirty="0"/>
              <a:t>die Transparenz von wissenschaftlichen Methoden und Ergebnissen zu verbessern, gute Daten­management­praktiken zu unterstützen und einen dauerhaften Zugang zum Datensatz zur Verfügung zu stellen. </a:t>
            </a:r>
            <a:endParaRPr lang="de-DE" sz="1400" dirty="0" smtClean="0"/>
          </a:p>
          <a:p>
            <a:endParaRPr lang="en-GB" dirty="0"/>
          </a:p>
          <a:p>
            <a:r>
              <a:rPr lang="de-DE" sz="1400" b="1" dirty="0" smtClean="0"/>
              <a:t>Ausgewählte</a:t>
            </a:r>
            <a:r>
              <a:rPr lang="en-GB" sz="1400" b="1" dirty="0" smtClean="0"/>
              <a:t> Beispiele</a:t>
            </a:r>
            <a:endParaRPr lang="en-GB" sz="1400" dirty="0" smtClean="0"/>
          </a:p>
          <a:p>
            <a:pPr marL="285750" indent="-285750">
              <a:lnSpc>
                <a:spcPct val="100000"/>
              </a:lnSpc>
              <a:buClr>
                <a:srgbClr val="FF7900"/>
              </a:buClr>
              <a:buFont typeface="Wingdings" panose="05000000000000000000" pitchFamily="2" charset="2"/>
              <a:buChar char="§"/>
            </a:pPr>
            <a:r>
              <a:rPr lang="en-US" sz="1400" dirty="0"/>
              <a:t>Journal of Physical and Chemical Research Data (AIP Publishing LLC)</a:t>
            </a:r>
            <a:endParaRPr lang="en-GB" sz="1400" dirty="0"/>
          </a:p>
          <a:p>
            <a:pPr marL="285750" indent="-285750">
              <a:lnSpc>
                <a:spcPct val="100000"/>
              </a:lnSpc>
              <a:buClr>
                <a:srgbClr val="FF7900"/>
              </a:buClr>
              <a:buFont typeface="Wingdings" panose="05000000000000000000" pitchFamily="2" charset="2"/>
              <a:buChar char="§"/>
            </a:pPr>
            <a:r>
              <a:rPr lang="en-US" sz="1400" dirty="0"/>
              <a:t>Biomedical Data </a:t>
            </a:r>
            <a:r>
              <a:rPr lang="en-US" sz="1400" dirty="0" smtClean="0"/>
              <a:t>Journal</a:t>
            </a:r>
          </a:p>
          <a:p>
            <a:pPr marL="285750" indent="-285750">
              <a:lnSpc>
                <a:spcPct val="100000"/>
              </a:lnSpc>
              <a:buClr>
                <a:srgbClr val="FF7900"/>
              </a:buClr>
              <a:buFont typeface="Wingdings" panose="05000000000000000000" pitchFamily="2" charset="2"/>
              <a:buChar char="§"/>
            </a:pPr>
            <a:r>
              <a:rPr lang="en-US" sz="1400" dirty="0" smtClean="0"/>
              <a:t>The </a:t>
            </a:r>
            <a:r>
              <a:rPr lang="en-US" sz="1400" dirty="0"/>
              <a:t>International Journal of Robotics </a:t>
            </a:r>
            <a:r>
              <a:rPr lang="en-US" sz="1400" dirty="0" smtClean="0"/>
              <a:t>Research</a:t>
            </a:r>
          </a:p>
          <a:p>
            <a:pPr marL="285750" indent="-285750">
              <a:lnSpc>
                <a:spcPct val="100000"/>
              </a:lnSpc>
              <a:buClr>
                <a:srgbClr val="FF7900"/>
              </a:buClr>
              <a:buFont typeface="Wingdings" panose="05000000000000000000" pitchFamily="2" charset="2"/>
              <a:buChar char="§"/>
            </a:pPr>
            <a:r>
              <a:rPr lang="en-US" sz="1400" dirty="0" smtClean="0">
                <a:hlinkClick r:id="rId3"/>
              </a:rPr>
              <a:t>Journal of Statistical Software</a:t>
            </a:r>
            <a:endParaRPr lang="en-US" sz="1400" dirty="0" smtClean="0"/>
          </a:p>
          <a:p>
            <a:pPr>
              <a:buClr>
                <a:srgbClr val="FF7900"/>
              </a:buClr>
            </a:pPr>
            <a:endParaRPr lang="en-US" dirty="0" smtClean="0"/>
          </a:p>
          <a:p>
            <a:pPr>
              <a:lnSpc>
                <a:spcPct val="100000"/>
              </a:lnSpc>
              <a:buClr>
                <a:srgbClr val="FF7900"/>
              </a:buClr>
            </a:pPr>
            <a:r>
              <a:rPr lang="en-US" sz="1400" dirty="0" smtClean="0"/>
              <a:t>Weitere Informationen: </a:t>
            </a:r>
            <a:r>
              <a:rPr lang="de-DE" sz="1400" dirty="0">
                <a:hlinkClick r:id="rId4"/>
              </a:rPr>
              <a:t>https://www.forschungsdaten.info/themen/aufbereiten-und-veroeffentlichen/datenjournale/</a:t>
            </a:r>
            <a:endParaRPr lang="en-GB" sz="1400" dirty="0"/>
          </a:p>
        </p:txBody>
      </p:sp>
      <p:sp>
        <p:nvSpPr>
          <p:cNvPr id="7" name="Textplatzhalter 6"/>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8" name="Textplatzhalter 7"/>
          <p:cNvSpPr>
            <a:spLocks noGrp="1"/>
          </p:cNvSpPr>
          <p:nvPr>
            <p:ph type="body" sz="quarter" idx="17"/>
          </p:nvPr>
        </p:nvSpPr>
        <p:spPr>
          <a:xfrm>
            <a:off x="468000" y="667211"/>
            <a:ext cx="6169500" cy="399937"/>
          </a:xfrm>
        </p:spPr>
        <p:txBody>
          <a:bodyPr/>
          <a:lstStyle/>
          <a:p>
            <a:r>
              <a:rPr lang="en-GB" sz="2000" dirty="0" smtClean="0"/>
              <a:t>Datenjournale</a:t>
            </a:r>
            <a:endParaRPr lang="en-GB" sz="2000" dirty="0"/>
          </a:p>
        </p:txBody>
      </p:sp>
    </p:spTree>
    <p:extLst>
      <p:ext uri="{BB962C8B-B14F-4D97-AF65-F5344CB8AC3E}">
        <p14:creationId xmlns:p14="http://schemas.microsoft.com/office/powerpoint/2010/main" val="3565243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childTnLst>
                          </p:cTn>
                        </p:par>
                        <p:par>
                          <p:cTn id="16" fill="hold">
                            <p:stCondLst>
                              <p:cond delay="500"/>
                            </p:stCondLst>
                            <p:childTnLst>
                              <p:par>
                                <p:cTn id="17" presetID="10" presetClass="entr" presetSubtype="0" fill="hold" nodeType="afterEffect">
                                  <p:stCondLst>
                                    <p:cond delay="500"/>
                                  </p:stCondLst>
                                  <p:childTnLst>
                                    <p:set>
                                      <p:cBhvr>
                                        <p:cTn id="18" dur="1" fill="hold">
                                          <p:stCondLst>
                                            <p:cond delay="0"/>
                                          </p:stCondLst>
                                        </p:cTn>
                                        <p:tgtEl>
                                          <p:spTgt spid="6">
                                            <p:txEl>
                                              <p:pRg st="5" end="5"/>
                                            </p:txEl>
                                          </p:spTgt>
                                        </p:tgtEl>
                                        <p:attrNameLst>
                                          <p:attrName>style.visibility</p:attrName>
                                        </p:attrNameLst>
                                      </p:cBhvr>
                                      <p:to>
                                        <p:strVal val="visible"/>
                                      </p:to>
                                    </p:set>
                                    <p:animEffect transition="in" filter="fade">
                                      <p:cBhvr>
                                        <p:cTn id="19" dur="500"/>
                                        <p:tgtEl>
                                          <p:spTgt spid="6">
                                            <p:txEl>
                                              <p:pRg st="5" end="5"/>
                                            </p:txEl>
                                          </p:spTgt>
                                        </p:tgtEl>
                                      </p:cBhvr>
                                    </p:animEffect>
                                  </p:childTnLst>
                                </p:cTn>
                              </p:par>
                            </p:childTnLst>
                          </p:cTn>
                        </p:par>
                        <p:par>
                          <p:cTn id="20" fill="hold">
                            <p:stCondLst>
                              <p:cond delay="1500"/>
                            </p:stCondLst>
                            <p:childTnLst>
                              <p:par>
                                <p:cTn id="21" presetID="10" presetClass="entr" presetSubtype="0" fill="hold" nodeType="afterEffect">
                                  <p:stCondLst>
                                    <p:cond delay="50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500"/>
                                        <p:tgtEl>
                                          <p:spTgt spid="6">
                                            <p:txEl>
                                              <p:pRg st="6" end="6"/>
                                            </p:txEl>
                                          </p:spTgt>
                                        </p:tgtEl>
                                      </p:cBhvr>
                                    </p:animEffect>
                                  </p:childTnLst>
                                </p:cTn>
                              </p:par>
                            </p:childTnLst>
                          </p:cTn>
                        </p:par>
                        <p:par>
                          <p:cTn id="24" fill="hold">
                            <p:stCondLst>
                              <p:cond delay="2500"/>
                            </p:stCondLst>
                            <p:childTnLst>
                              <p:par>
                                <p:cTn id="25" presetID="10" presetClass="entr" presetSubtype="0" fill="hold" nodeType="afterEffect">
                                  <p:stCondLst>
                                    <p:cond delay="50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500"/>
                                        <p:tgtEl>
                                          <p:spTgt spid="6">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43</a:t>
            </a:fld>
            <a:endParaRPr lang="de-DE" dirty="0"/>
          </a:p>
        </p:txBody>
      </p:sp>
      <p:sp>
        <p:nvSpPr>
          <p:cNvPr id="6" name="Textplatzhalter 5"/>
          <p:cNvSpPr>
            <a:spLocks noGrp="1"/>
          </p:cNvSpPr>
          <p:nvPr>
            <p:ph type="body" sz="quarter" idx="13"/>
          </p:nvPr>
        </p:nvSpPr>
        <p:spPr>
          <a:xfrm>
            <a:off x="457200" y="1196540"/>
            <a:ext cx="8044626" cy="2606403"/>
          </a:xfrm>
        </p:spPr>
        <p:txBody>
          <a:bodyPr/>
          <a:lstStyle/>
          <a:p>
            <a:r>
              <a:rPr lang="de-DE" sz="1500" dirty="0"/>
              <a:t>Verschiedene Zugriffsstufen möglich:</a:t>
            </a:r>
          </a:p>
          <a:p>
            <a:pPr marL="342900" indent="-342900">
              <a:buFont typeface="Wingdings" panose="05000000000000000000" pitchFamily="2" charset="2"/>
              <a:buChar char="§"/>
            </a:pPr>
            <a:endParaRPr lang="de-DE" sz="1500" dirty="0"/>
          </a:p>
          <a:p>
            <a:pPr marL="342900" indent="-342900">
              <a:buClr>
                <a:srgbClr val="FF7900"/>
              </a:buClr>
              <a:buFont typeface="Wingdings" panose="05000000000000000000" pitchFamily="2" charset="2"/>
              <a:buChar char="§"/>
            </a:pPr>
            <a:r>
              <a:rPr lang="de-DE" sz="1500" dirty="0"/>
              <a:t>offen für jedermann (public use file) </a:t>
            </a:r>
            <a:r>
              <a:rPr lang="de-DE" sz="1500" dirty="0">
                <a:sym typeface="Wingdings" panose="05000000000000000000" pitchFamily="2" charset="2"/>
              </a:rPr>
              <a:t> Empfehlung</a:t>
            </a:r>
            <a:endParaRPr lang="de-DE" sz="1500" dirty="0"/>
          </a:p>
          <a:p>
            <a:pPr marL="342900" indent="-342900">
              <a:buClr>
                <a:srgbClr val="FF7900"/>
              </a:buClr>
              <a:buFont typeface="Wingdings" panose="05000000000000000000" pitchFamily="2" charset="2"/>
              <a:buChar char="§"/>
            </a:pPr>
            <a:r>
              <a:rPr lang="de-DE" sz="1500" dirty="0"/>
              <a:t>Embargo (erst nach einer gewissen Frist zugänglich, Anforderung des Förderers checken!)</a:t>
            </a:r>
          </a:p>
          <a:p>
            <a:pPr marL="342900" indent="-342900">
              <a:buClr>
                <a:srgbClr val="FF7900"/>
              </a:buClr>
              <a:buFont typeface="Wingdings" panose="05000000000000000000" pitchFamily="2" charset="2"/>
              <a:buChar char="§"/>
            </a:pPr>
            <a:r>
              <a:rPr lang="de-DE" sz="1500" dirty="0"/>
              <a:t>Einschränkung des Nutzerkreises (bspw. angemeldete Nutzer/innen oder campus use file; nur bei manchen Repos möglich)</a:t>
            </a:r>
          </a:p>
          <a:p>
            <a:pPr marL="342900" indent="-342900">
              <a:buClr>
                <a:srgbClr val="FF7900"/>
              </a:buClr>
              <a:buFont typeface="Wingdings" panose="05000000000000000000" pitchFamily="2" charset="2"/>
              <a:buChar char="§"/>
            </a:pPr>
            <a:r>
              <a:rPr lang="de-DE" sz="1500" dirty="0"/>
              <a:t>auf Anfrage (nicht ideal, da Datenverlust über die Zeit garantiert)</a:t>
            </a:r>
          </a:p>
          <a:p>
            <a:pPr marL="342900" indent="-342900">
              <a:buClr>
                <a:srgbClr val="FF7900"/>
              </a:buClr>
              <a:buFont typeface="Wingdings" panose="05000000000000000000" pitchFamily="2" charset="2"/>
              <a:buChar char="§"/>
            </a:pPr>
            <a:r>
              <a:rPr lang="de-DE" sz="1500" dirty="0"/>
              <a:t>geschlossen (Zugriff nur vor Ort; on-site-use)</a:t>
            </a:r>
          </a:p>
          <a:p>
            <a:pPr marL="342900" indent="-342900">
              <a:buClr>
                <a:srgbClr val="FF7900"/>
              </a:buClr>
              <a:buFont typeface="Wingdings" panose="05000000000000000000" pitchFamily="2" charset="2"/>
              <a:buChar char="§"/>
            </a:pPr>
            <a:r>
              <a:rPr lang="de-DE" sz="1500" dirty="0"/>
              <a:t>nur Metadaten</a:t>
            </a:r>
          </a:p>
          <a:p>
            <a:endParaRPr lang="de-DE" sz="1500" dirty="0"/>
          </a:p>
          <a:p>
            <a:pPr marL="285750" indent="-285750">
              <a:buClr>
                <a:srgbClr val="FF7900"/>
              </a:buClr>
              <a:buFont typeface="Wingdings" panose="05000000000000000000" pitchFamily="2" charset="2"/>
              <a:buChar char="§"/>
            </a:pPr>
            <a:r>
              <a:rPr lang="de-DE" sz="1500" dirty="0">
                <a:solidFill>
                  <a:srgbClr val="004479"/>
                </a:solidFill>
              </a:rPr>
              <a:t>in der Regel </a:t>
            </a:r>
            <a:r>
              <a:rPr lang="de-DE" sz="1500" dirty="0">
                <a:solidFill>
                  <a:srgbClr val="FF7900"/>
                </a:solidFill>
              </a:rPr>
              <a:t>keine Option</a:t>
            </a:r>
            <a:r>
              <a:rPr lang="de-DE" sz="1500" dirty="0"/>
              <a:t>: gar keine Daten offen legen</a:t>
            </a:r>
          </a:p>
          <a:p>
            <a:pPr marL="285750" indent="-285750">
              <a:buClr>
                <a:srgbClr val="FF7900"/>
              </a:buClr>
              <a:buFont typeface="Wingdings" panose="05000000000000000000" pitchFamily="2" charset="2"/>
              <a:buChar char="§"/>
            </a:pPr>
            <a:endParaRPr lang="de-DE" sz="1500" dirty="0"/>
          </a:p>
          <a:p>
            <a:endParaRPr lang="en-GB" dirty="0"/>
          </a:p>
        </p:txBody>
      </p:sp>
      <p:sp>
        <p:nvSpPr>
          <p:cNvPr id="7" name="Textplatzhalter 6"/>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8" name="Textplatzhalter 7"/>
          <p:cNvSpPr>
            <a:spLocks noGrp="1"/>
          </p:cNvSpPr>
          <p:nvPr>
            <p:ph type="body" sz="quarter" idx="17"/>
          </p:nvPr>
        </p:nvSpPr>
        <p:spPr>
          <a:xfrm>
            <a:off x="457200" y="681406"/>
            <a:ext cx="8226000" cy="671512"/>
          </a:xfrm>
        </p:spPr>
        <p:txBody>
          <a:bodyPr/>
          <a:lstStyle/>
          <a:p>
            <a:r>
              <a:rPr lang="en-GB" sz="2000" dirty="0" smtClean="0"/>
              <a:t>Open, shared and closed data</a:t>
            </a:r>
            <a:endParaRPr lang="en-GB" sz="2000" dirty="0"/>
          </a:p>
        </p:txBody>
      </p:sp>
    </p:spTree>
    <p:extLst>
      <p:ext uri="{BB962C8B-B14F-4D97-AF65-F5344CB8AC3E}">
        <p14:creationId xmlns:p14="http://schemas.microsoft.com/office/powerpoint/2010/main" val="115995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44</a:t>
            </a:fld>
            <a:endParaRPr lang="de-DE" dirty="0"/>
          </a:p>
        </p:txBody>
      </p:sp>
      <p:sp>
        <p:nvSpPr>
          <p:cNvPr id="3" name="Textplatzhalter 2"/>
          <p:cNvSpPr>
            <a:spLocks noGrp="1"/>
          </p:cNvSpPr>
          <p:nvPr>
            <p:ph type="body" sz="quarter" idx="13"/>
          </p:nvPr>
        </p:nvSpPr>
        <p:spPr>
          <a:xfrm>
            <a:off x="457200" y="1395436"/>
            <a:ext cx="8226000" cy="3036961"/>
          </a:xfrm>
        </p:spPr>
        <p:txBody>
          <a:bodyPr/>
          <a:lstStyle/>
          <a:p>
            <a:pPr marL="285750" indent="-285750">
              <a:spcBef>
                <a:spcPts val="900"/>
              </a:spcBef>
              <a:buClr>
                <a:srgbClr val="FF7900"/>
              </a:buClr>
              <a:buFont typeface="Wingdings" panose="05000000000000000000" pitchFamily="2" charset="2"/>
              <a:buChar char="§"/>
            </a:pPr>
            <a:r>
              <a:rPr lang="de-DE" sz="1800" dirty="0"/>
              <a:t>dauerhafter (persistenter), digitaler Identifikator, bestehend aus Ziffern und/oder alphanumerischen </a:t>
            </a:r>
            <a:r>
              <a:rPr lang="de-DE" sz="1800" dirty="0" smtClean="0"/>
              <a:t>Zeichen, bspw.:</a:t>
            </a:r>
          </a:p>
          <a:p>
            <a:pPr lvl="1" indent="0">
              <a:spcBef>
                <a:spcPts val="900"/>
              </a:spcBef>
              <a:buClr>
                <a:srgbClr val="FF7900"/>
              </a:buClr>
              <a:buNone/>
            </a:pPr>
            <a:r>
              <a:rPr lang="de-DE" dirty="0">
                <a:solidFill>
                  <a:srgbClr val="FF7900"/>
                </a:solidFill>
              </a:rPr>
              <a:t>10.5281/zenodo.3696672</a:t>
            </a:r>
            <a:endParaRPr lang="de-DE" dirty="0" smtClean="0">
              <a:solidFill>
                <a:srgbClr val="FF7900"/>
              </a:solidFill>
            </a:endParaRPr>
          </a:p>
          <a:p>
            <a:pPr marL="285750" indent="-285750">
              <a:spcBef>
                <a:spcPts val="900"/>
              </a:spcBef>
              <a:buClr>
                <a:srgbClr val="FF7900"/>
              </a:buClr>
              <a:buFont typeface="Wingdings" panose="05000000000000000000" pitchFamily="2" charset="2"/>
              <a:buChar char="§"/>
            </a:pPr>
            <a:r>
              <a:rPr lang="de-DE" sz="1800" dirty="0" smtClean="0"/>
              <a:t>verweist </a:t>
            </a:r>
            <a:r>
              <a:rPr lang="de-DE" sz="1800" dirty="0"/>
              <a:t>direkt und ortsunabhängig auf ein digitales Objekt (Publikation, Datensatz, Person)</a:t>
            </a:r>
          </a:p>
          <a:p>
            <a:pPr marL="285750" indent="-285750">
              <a:spcBef>
                <a:spcPts val="900"/>
              </a:spcBef>
              <a:buClr>
                <a:srgbClr val="FF7900"/>
              </a:buClr>
              <a:buFont typeface="Wingdings" panose="05000000000000000000" pitchFamily="2" charset="2"/>
              <a:buChar char="§"/>
            </a:pPr>
            <a:r>
              <a:rPr lang="de-DE" sz="1800" dirty="0"/>
              <a:t>meist genutzte Systeme für Daten/Publikationen: </a:t>
            </a:r>
            <a:r>
              <a:rPr lang="de-DE" sz="1800" dirty="0" smtClean="0"/>
              <a:t>DOI (Digital Object Identifier), URN (Uniform Resource Name) </a:t>
            </a:r>
            <a:r>
              <a:rPr lang="de-DE" sz="1800" dirty="0"/>
              <a:t>und handle</a:t>
            </a:r>
          </a:p>
          <a:p>
            <a:pPr marL="285750" indent="-285750">
              <a:spcBef>
                <a:spcPts val="900"/>
              </a:spcBef>
              <a:buClr>
                <a:srgbClr val="FF7900"/>
              </a:buClr>
              <a:buFont typeface="Wingdings" panose="05000000000000000000" pitchFamily="2" charset="2"/>
              <a:buChar char="§"/>
            </a:pPr>
            <a:r>
              <a:rPr lang="de-DE" sz="1800" dirty="0"/>
              <a:t>meist genutzte Systeme für Personen: ResearcherID (gehört zu Thompson-Reuters, for-profit), ORCiD (unabhänig, not-for-profit) </a:t>
            </a:r>
            <a:r>
              <a:rPr lang="de-DE" sz="1800" dirty="0">
                <a:sym typeface="Wingdings" panose="05000000000000000000" pitchFamily="2" charset="2"/>
              </a:rPr>
              <a:t> Empfehlung</a:t>
            </a:r>
            <a:endParaRPr lang="de-DE" sz="1800" dirty="0"/>
          </a:p>
          <a:p>
            <a:pPr marL="285750" indent="-285750">
              <a:buClr>
                <a:srgbClr val="FF7C00"/>
              </a:buClr>
              <a:buFont typeface="Wingdings" panose="05000000000000000000" pitchFamily="2" charset="2"/>
              <a:buChar char="§"/>
            </a:pPr>
            <a:endParaRPr lang="en-GB" sz="1800" dirty="0"/>
          </a:p>
        </p:txBody>
      </p:sp>
      <p:sp>
        <p:nvSpPr>
          <p:cNvPr id="4" name="Textplatzhalter 3"/>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8" name="Textplatzhalter 7"/>
          <p:cNvSpPr>
            <a:spLocks noGrp="1"/>
          </p:cNvSpPr>
          <p:nvPr>
            <p:ph type="body" sz="quarter" idx="17"/>
          </p:nvPr>
        </p:nvSpPr>
        <p:spPr/>
        <p:txBody>
          <a:bodyPr/>
          <a:lstStyle/>
          <a:p>
            <a:r>
              <a:rPr lang="de-DE" sz="2000" dirty="0" smtClean="0"/>
              <a:t>Persistente</a:t>
            </a:r>
            <a:r>
              <a:rPr lang="en-GB" sz="2000" dirty="0" smtClean="0"/>
              <a:t> </a:t>
            </a:r>
            <a:r>
              <a:rPr lang="de-DE" sz="2000" dirty="0" smtClean="0"/>
              <a:t>Identifikation</a:t>
            </a:r>
            <a:endParaRPr lang="de-DE" sz="2000" dirty="0"/>
          </a:p>
        </p:txBody>
      </p:sp>
    </p:spTree>
    <p:extLst>
      <p:ext uri="{BB962C8B-B14F-4D97-AF65-F5344CB8AC3E}">
        <p14:creationId xmlns:p14="http://schemas.microsoft.com/office/powerpoint/2010/main" val="370774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45</a:t>
            </a:fld>
            <a:endParaRPr lang="de-DE" dirty="0"/>
          </a:p>
        </p:txBody>
      </p:sp>
      <p:sp>
        <p:nvSpPr>
          <p:cNvPr id="7" name="Textplatzhalter 6"/>
          <p:cNvSpPr>
            <a:spLocks noGrp="1"/>
          </p:cNvSpPr>
          <p:nvPr>
            <p:ph type="body" sz="quarter" idx="13"/>
          </p:nvPr>
        </p:nvSpPr>
        <p:spPr>
          <a:xfrm>
            <a:off x="5676820" y="1625113"/>
            <a:ext cx="2734263" cy="3185159"/>
          </a:xfrm>
        </p:spPr>
        <p:txBody>
          <a:bodyPr/>
          <a:lstStyle/>
          <a:p>
            <a:r>
              <a:rPr lang="de-DE" sz="1400" dirty="0"/>
              <a:t>Eine </a:t>
            </a:r>
            <a:r>
              <a:rPr lang="de-DE" sz="1400" dirty="0" smtClean="0"/>
              <a:t>ORCID </a:t>
            </a:r>
            <a:r>
              <a:rPr lang="de-DE" sz="1400" dirty="0"/>
              <a:t>verweist immer eindeutig auf die selbe Person und bleibt auch persistent bei:</a:t>
            </a:r>
          </a:p>
          <a:p>
            <a:endParaRPr lang="de-DE" sz="1350" dirty="0"/>
          </a:p>
          <a:p>
            <a:pPr marL="285750" indent="-285750">
              <a:lnSpc>
                <a:spcPct val="150000"/>
              </a:lnSpc>
              <a:buClr>
                <a:srgbClr val="FF7900"/>
              </a:buClr>
              <a:buFont typeface="Wingdings" panose="05000000000000000000" pitchFamily="2" charset="2"/>
              <a:buChar char="§"/>
            </a:pPr>
            <a:r>
              <a:rPr lang="de-DE" sz="1400" dirty="0"/>
              <a:t>Namensänderung</a:t>
            </a:r>
          </a:p>
          <a:p>
            <a:pPr marL="285750" indent="-285750">
              <a:lnSpc>
                <a:spcPct val="150000"/>
              </a:lnSpc>
              <a:buClr>
                <a:srgbClr val="FF7900"/>
              </a:buClr>
              <a:buFont typeface="Wingdings" panose="05000000000000000000" pitchFamily="2" charset="2"/>
              <a:buChar char="§"/>
            </a:pPr>
            <a:r>
              <a:rPr lang="de-DE" sz="1400" dirty="0"/>
              <a:t>falschen Schreibweisen</a:t>
            </a:r>
          </a:p>
          <a:p>
            <a:pPr marL="285750" indent="-285750">
              <a:lnSpc>
                <a:spcPct val="150000"/>
              </a:lnSpc>
              <a:buClr>
                <a:srgbClr val="FF7900"/>
              </a:buClr>
              <a:buFont typeface="Wingdings" panose="05000000000000000000" pitchFamily="2" charset="2"/>
              <a:buChar char="§"/>
            </a:pPr>
            <a:r>
              <a:rPr lang="de-DE" sz="1400" dirty="0"/>
              <a:t>Institutionswechsel</a:t>
            </a:r>
          </a:p>
          <a:p>
            <a:endParaRPr lang="en-GB" dirty="0"/>
          </a:p>
        </p:txBody>
      </p:sp>
      <p:sp>
        <p:nvSpPr>
          <p:cNvPr id="10" name="Textplatzhalter 9"/>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11" name="Textplatzhalter 10"/>
          <p:cNvSpPr>
            <a:spLocks noGrp="1"/>
          </p:cNvSpPr>
          <p:nvPr>
            <p:ph type="body" sz="quarter" idx="17"/>
          </p:nvPr>
        </p:nvSpPr>
        <p:spPr/>
        <p:txBody>
          <a:bodyPr/>
          <a:lstStyle/>
          <a:p>
            <a:r>
              <a:rPr lang="de-DE" sz="2000" dirty="0" smtClean="0"/>
              <a:t>Persönliche</a:t>
            </a:r>
            <a:r>
              <a:rPr lang="en-GB" sz="2000" dirty="0" smtClean="0"/>
              <a:t> PIDs am </a:t>
            </a:r>
            <a:r>
              <a:rPr lang="de-DE" sz="2000" dirty="0" smtClean="0"/>
              <a:t>Beispiel</a:t>
            </a:r>
            <a:r>
              <a:rPr lang="en-GB" sz="2000" dirty="0" smtClean="0"/>
              <a:t> der ORCID</a:t>
            </a:r>
            <a:endParaRPr lang="en-GB" sz="2000"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3846" y="3923074"/>
            <a:ext cx="2107289" cy="460011"/>
          </a:xfrm>
          <a:prstGeom prst="rect">
            <a:avLst/>
          </a:prstGeom>
        </p:spPr>
      </p:pic>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313" y="1197925"/>
            <a:ext cx="3981450" cy="3185160"/>
          </a:xfrm>
          <a:prstGeom prst="rect">
            <a:avLst/>
          </a:prstGeom>
        </p:spPr>
      </p:pic>
    </p:spTree>
    <p:extLst>
      <p:ext uri="{BB962C8B-B14F-4D97-AF65-F5344CB8AC3E}">
        <p14:creationId xmlns:p14="http://schemas.microsoft.com/office/powerpoint/2010/main" val="305942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46</a:t>
            </a:fld>
            <a:endParaRPr lang="de-DE" dirty="0"/>
          </a:p>
        </p:txBody>
      </p:sp>
      <p:sp>
        <p:nvSpPr>
          <p:cNvPr id="6" name="Textplatzhalter 5"/>
          <p:cNvSpPr>
            <a:spLocks noGrp="1"/>
          </p:cNvSpPr>
          <p:nvPr>
            <p:ph type="body" sz="quarter" idx="13"/>
          </p:nvPr>
        </p:nvSpPr>
        <p:spPr>
          <a:xfrm>
            <a:off x="468312" y="1253400"/>
            <a:ext cx="8214888" cy="3059366"/>
          </a:xfrm>
        </p:spPr>
        <p:txBody>
          <a:bodyPr/>
          <a:lstStyle/>
          <a:p>
            <a:pPr marL="285750" indent="-285750">
              <a:lnSpc>
                <a:spcPct val="100000"/>
              </a:lnSpc>
              <a:buClr>
                <a:srgbClr val="FF7900"/>
              </a:buClr>
              <a:buFont typeface="Wingdings" panose="05000000000000000000" pitchFamily="2" charset="2"/>
              <a:buChar char="§"/>
            </a:pPr>
            <a:r>
              <a:rPr lang="de-DE" sz="1800" dirty="0"/>
              <a:t>Datenbanken, in denen digitale Objekte dokumentiert, archiviert und publiziert werden können</a:t>
            </a:r>
          </a:p>
          <a:p>
            <a:pPr marL="285750" indent="-285750">
              <a:lnSpc>
                <a:spcPct val="100000"/>
              </a:lnSpc>
              <a:buClr>
                <a:srgbClr val="FF7900"/>
              </a:buClr>
              <a:buFont typeface="Wingdings" panose="05000000000000000000" pitchFamily="2" charset="2"/>
              <a:buChar char="§"/>
            </a:pPr>
            <a:r>
              <a:rPr lang="de-DE" sz="1800" dirty="0"/>
              <a:t>sichern Sichtbarkeit und Haltbarkeit der Daten (durch PID + </a:t>
            </a:r>
            <a:r>
              <a:rPr lang="de-DE" sz="1800" dirty="0" smtClean="0"/>
              <a:t>Metadaten)</a:t>
            </a:r>
          </a:p>
          <a:p>
            <a:pPr marL="285750" indent="-285750">
              <a:lnSpc>
                <a:spcPct val="100000"/>
              </a:lnSpc>
              <a:buClr>
                <a:srgbClr val="FF7900"/>
              </a:buClr>
              <a:buFont typeface="Wingdings" panose="05000000000000000000" pitchFamily="2" charset="2"/>
              <a:buChar char="§"/>
            </a:pPr>
            <a:r>
              <a:rPr lang="de-DE" sz="1800" dirty="0" smtClean="0"/>
              <a:t>bieten </a:t>
            </a:r>
            <a:r>
              <a:rPr lang="de-DE" sz="1800" dirty="0"/>
              <a:t>idealerweise Zugangskontrolle und transparente Nutzerrechte</a:t>
            </a:r>
          </a:p>
          <a:p>
            <a:pPr>
              <a:lnSpc>
                <a:spcPct val="100000"/>
              </a:lnSpc>
              <a:buClr>
                <a:srgbClr val="003359"/>
              </a:buClr>
            </a:pPr>
            <a:endParaRPr lang="de-DE" sz="1500" dirty="0"/>
          </a:p>
          <a:p>
            <a:pPr>
              <a:lnSpc>
                <a:spcPct val="100000"/>
              </a:lnSpc>
              <a:buClr>
                <a:srgbClr val="003359"/>
              </a:buClr>
            </a:pPr>
            <a:r>
              <a:rPr lang="de-DE" sz="1800" dirty="0" smtClean="0"/>
              <a:t>Fachspezifische </a:t>
            </a:r>
            <a:r>
              <a:rPr lang="de-DE" sz="1800" dirty="0"/>
              <a:t>Datenarchive, Datenzentren und Repositorien</a:t>
            </a:r>
          </a:p>
          <a:p>
            <a:pPr marL="285750" indent="-285750">
              <a:lnSpc>
                <a:spcPct val="100000"/>
              </a:lnSpc>
              <a:buClr>
                <a:srgbClr val="FF7900"/>
              </a:buClr>
              <a:buFont typeface="Wingdings" panose="05000000000000000000" pitchFamily="2" charset="2"/>
              <a:buChar char="§"/>
            </a:pPr>
            <a:r>
              <a:rPr lang="de-DE" sz="1800" dirty="0"/>
              <a:t>Chemotion: Repositorium für Moleküle und Reaktionen</a:t>
            </a:r>
          </a:p>
          <a:p>
            <a:pPr>
              <a:lnSpc>
                <a:spcPct val="100000"/>
              </a:lnSpc>
              <a:buClr>
                <a:srgbClr val="FF7900"/>
              </a:buClr>
            </a:pPr>
            <a:r>
              <a:rPr lang="de-DE" sz="1800" dirty="0"/>
              <a:t> </a:t>
            </a:r>
            <a:r>
              <a:rPr lang="de-DE" sz="1800" dirty="0" smtClean="0"/>
              <a:t>    https</a:t>
            </a:r>
            <a:r>
              <a:rPr lang="de-DE" sz="1800" dirty="0"/>
              <a:t>://www.chemotion-repository.net/welcome</a:t>
            </a:r>
          </a:p>
          <a:p>
            <a:pPr marL="285750" indent="-285750">
              <a:lnSpc>
                <a:spcPct val="100000"/>
              </a:lnSpc>
              <a:buClr>
                <a:srgbClr val="FF7900"/>
              </a:buClr>
              <a:buFont typeface="Wingdings" panose="05000000000000000000" pitchFamily="2" charset="2"/>
              <a:buChar char="§"/>
            </a:pPr>
            <a:r>
              <a:rPr lang="de-DE" sz="1800" dirty="0"/>
              <a:t>Datenbank für molekulare </a:t>
            </a:r>
            <a:r>
              <a:rPr lang="de-DE" sz="1800" dirty="0" smtClean="0"/>
              <a:t>Modelle</a:t>
            </a:r>
          </a:p>
          <a:p>
            <a:pPr>
              <a:lnSpc>
                <a:spcPct val="100000"/>
              </a:lnSpc>
              <a:buClr>
                <a:srgbClr val="FF7900"/>
              </a:buClr>
            </a:pPr>
            <a:r>
              <a:rPr lang="de-DE" sz="1800" dirty="0"/>
              <a:t> </a:t>
            </a:r>
            <a:r>
              <a:rPr lang="de-DE" sz="1800" dirty="0" smtClean="0"/>
              <a:t>    http</a:t>
            </a:r>
            <a:r>
              <a:rPr lang="de-DE" sz="1800" dirty="0"/>
              <a:t>://thermovm.mv.uni-kl.de/moleculeDB/welcome.php</a:t>
            </a:r>
          </a:p>
          <a:p>
            <a:pPr marL="285750" indent="-285750">
              <a:lnSpc>
                <a:spcPct val="100000"/>
              </a:lnSpc>
              <a:buClr>
                <a:srgbClr val="FF7900"/>
              </a:buClr>
              <a:buFont typeface="Wingdings" panose="05000000000000000000" pitchFamily="2" charset="2"/>
              <a:buChar char="§"/>
            </a:pPr>
            <a:r>
              <a:rPr lang="de-DE" sz="1800" dirty="0"/>
              <a:t>Datenbank für </a:t>
            </a:r>
            <a:r>
              <a:rPr lang="de-DE" sz="1800" dirty="0" smtClean="0"/>
              <a:t>Turbulenzdaten</a:t>
            </a:r>
          </a:p>
          <a:p>
            <a:pPr>
              <a:lnSpc>
                <a:spcPct val="100000"/>
              </a:lnSpc>
              <a:buClr>
                <a:srgbClr val="FF7900"/>
              </a:buClr>
            </a:pPr>
            <a:r>
              <a:rPr lang="de-DE" sz="1800" dirty="0" smtClean="0"/>
              <a:t>     http</a:t>
            </a:r>
            <a:r>
              <a:rPr lang="de-DE" sz="1800" dirty="0"/>
              <a:t>://turbulence.pha.jhu.edu/</a:t>
            </a:r>
          </a:p>
          <a:p>
            <a:pPr marL="285750" indent="-285750">
              <a:lnSpc>
                <a:spcPct val="100000"/>
              </a:lnSpc>
              <a:buClr>
                <a:srgbClr val="FF7900"/>
              </a:buClr>
              <a:buFont typeface="Wingdings" panose="05000000000000000000" pitchFamily="2" charset="2"/>
              <a:buChar char="§"/>
            </a:pPr>
            <a:endParaRPr lang="de-DE" sz="1500" dirty="0"/>
          </a:p>
          <a:p>
            <a:pPr marL="285750" indent="-285750">
              <a:lnSpc>
                <a:spcPct val="100000"/>
              </a:lnSpc>
              <a:buClr>
                <a:srgbClr val="004479"/>
              </a:buClr>
              <a:buFont typeface="Symbol" panose="05050102010706020507" pitchFamily="18" charset="2"/>
              <a:buChar char="-"/>
            </a:pPr>
            <a:endParaRPr lang="de-DE" sz="1500" dirty="0"/>
          </a:p>
          <a:p>
            <a:pPr marL="214313" indent="-214313">
              <a:buFont typeface="Arial" panose="020B0604020202020204" pitchFamily="34" charset="0"/>
              <a:buChar char="•"/>
            </a:pPr>
            <a:endParaRPr lang="de-DE" dirty="0"/>
          </a:p>
          <a:p>
            <a:endParaRPr lang="en-GB" dirty="0"/>
          </a:p>
        </p:txBody>
      </p:sp>
      <p:sp>
        <p:nvSpPr>
          <p:cNvPr id="7" name="Textplatzhalter 6"/>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8" name="Textplatzhalter 7"/>
          <p:cNvSpPr>
            <a:spLocks noGrp="1"/>
          </p:cNvSpPr>
          <p:nvPr>
            <p:ph type="body" sz="quarter" idx="17"/>
          </p:nvPr>
        </p:nvSpPr>
        <p:spPr/>
        <p:txBody>
          <a:bodyPr/>
          <a:lstStyle/>
          <a:p>
            <a:r>
              <a:rPr lang="de-DE" sz="2000" dirty="0" smtClean="0"/>
              <a:t>Repositorien</a:t>
            </a:r>
            <a:endParaRPr lang="de-DE" sz="2000" dirty="0"/>
          </a:p>
        </p:txBody>
      </p:sp>
    </p:spTree>
    <p:extLst>
      <p:ext uri="{BB962C8B-B14F-4D97-AF65-F5344CB8AC3E}">
        <p14:creationId xmlns:p14="http://schemas.microsoft.com/office/powerpoint/2010/main" val="90894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47</a:t>
            </a:fld>
            <a:endParaRPr lang="de-DE" dirty="0"/>
          </a:p>
        </p:txBody>
      </p:sp>
      <p:sp>
        <p:nvSpPr>
          <p:cNvPr id="7" name="Textplatzhalter 6"/>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8" name="Textplatzhalter 7"/>
          <p:cNvSpPr>
            <a:spLocks noGrp="1"/>
          </p:cNvSpPr>
          <p:nvPr>
            <p:ph type="body" sz="quarter" idx="17"/>
          </p:nvPr>
        </p:nvSpPr>
        <p:spPr>
          <a:xfrm>
            <a:off x="457200" y="673961"/>
            <a:ext cx="6937942" cy="413139"/>
          </a:xfrm>
        </p:spPr>
        <p:txBody>
          <a:bodyPr/>
          <a:lstStyle/>
          <a:p>
            <a:r>
              <a:rPr lang="de-DE" sz="2000" dirty="0" smtClean="0"/>
              <a:t>Übersicht fachübergreifender/generischer Repositorien</a:t>
            </a:r>
            <a:endParaRPr lang="de-DE" sz="2000" dirty="0"/>
          </a:p>
        </p:txBody>
      </p:sp>
      <p:graphicFrame>
        <p:nvGraphicFramePr>
          <p:cNvPr id="3" name="Tabelle 2"/>
          <p:cNvGraphicFramePr>
            <a:graphicFrameLocks noGrp="1"/>
          </p:cNvGraphicFramePr>
          <p:nvPr>
            <p:extLst>
              <p:ext uri="{D42A27DB-BD31-4B8C-83A1-F6EECF244321}">
                <p14:modId xmlns:p14="http://schemas.microsoft.com/office/powerpoint/2010/main" val="287857850"/>
              </p:ext>
            </p:extLst>
          </p:nvPr>
        </p:nvGraphicFramePr>
        <p:xfrm>
          <a:off x="397867" y="1354151"/>
          <a:ext cx="8180739" cy="2902650"/>
        </p:xfrm>
        <a:graphic>
          <a:graphicData uri="http://schemas.openxmlformats.org/drawingml/2006/table">
            <a:tbl>
              <a:tblPr firstRow="1" bandRow="1">
                <a:tableStyleId>{5C22544A-7EE6-4342-B048-85BDC9FD1C3A}</a:tableStyleId>
              </a:tblPr>
              <a:tblGrid>
                <a:gridCol w="1868887">
                  <a:extLst>
                    <a:ext uri="{9D8B030D-6E8A-4147-A177-3AD203B41FA5}">
                      <a16:colId xmlns:a16="http://schemas.microsoft.com/office/drawing/2014/main" val="2347200692"/>
                    </a:ext>
                  </a:extLst>
                </a:gridCol>
                <a:gridCol w="1868887">
                  <a:extLst>
                    <a:ext uri="{9D8B030D-6E8A-4147-A177-3AD203B41FA5}">
                      <a16:colId xmlns:a16="http://schemas.microsoft.com/office/drawing/2014/main" val="928166062"/>
                    </a:ext>
                  </a:extLst>
                </a:gridCol>
                <a:gridCol w="1868887">
                  <a:extLst>
                    <a:ext uri="{9D8B030D-6E8A-4147-A177-3AD203B41FA5}">
                      <a16:colId xmlns:a16="http://schemas.microsoft.com/office/drawing/2014/main" val="2159428642"/>
                    </a:ext>
                  </a:extLst>
                </a:gridCol>
                <a:gridCol w="2574078">
                  <a:extLst>
                    <a:ext uri="{9D8B030D-6E8A-4147-A177-3AD203B41FA5}">
                      <a16:colId xmlns:a16="http://schemas.microsoft.com/office/drawing/2014/main" val="44639581"/>
                    </a:ext>
                  </a:extLst>
                </a:gridCol>
              </a:tblGrid>
              <a:tr h="0">
                <a:tc>
                  <a:txBody>
                    <a:bodyPr/>
                    <a:lstStyle/>
                    <a:p>
                      <a:r>
                        <a:rPr lang="en-GB" sz="1000" dirty="0" smtClean="0"/>
                        <a:t>Name/URL</a:t>
                      </a:r>
                      <a:endParaRPr lang="en-GB" sz="1000" dirty="0"/>
                    </a:p>
                  </a:txBody>
                  <a:tcPr marL="68580" marR="68580" marT="34290" marB="34290"/>
                </a:tc>
                <a:tc>
                  <a:txBody>
                    <a:bodyPr/>
                    <a:lstStyle/>
                    <a:p>
                      <a:r>
                        <a:rPr lang="en-GB" sz="1000" dirty="0" smtClean="0"/>
                        <a:t>Beschreibung</a:t>
                      </a:r>
                      <a:endParaRPr lang="en-GB" sz="1000" dirty="0"/>
                    </a:p>
                  </a:txBody>
                  <a:tcPr marL="68580" marR="68580" marT="34290" marB="34290"/>
                </a:tc>
                <a:tc>
                  <a:txBody>
                    <a:bodyPr/>
                    <a:lstStyle/>
                    <a:p>
                      <a:r>
                        <a:rPr lang="en-GB" sz="1000" dirty="0" smtClean="0"/>
                        <a:t>Geeignet</a:t>
                      </a:r>
                      <a:r>
                        <a:rPr lang="en-GB" sz="1000" baseline="0" dirty="0" smtClean="0"/>
                        <a:t> für?</a:t>
                      </a:r>
                      <a:endParaRPr lang="en-GB" sz="1000" dirty="0"/>
                    </a:p>
                  </a:txBody>
                  <a:tcPr marL="68580" marR="68580" marT="34290" marB="34290"/>
                </a:tc>
                <a:tc>
                  <a:txBody>
                    <a:bodyPr/>
                    <a:lstStyle/>
                    <a:p>
                      <a:r>
                        <a:rPr lang="en-GB" sz="1000" dirty="0" smtClean="0"/>
                        <a:t>Besondere Features</a:t>
                      </a:r>
                      <a:endParaRPr lang="en-GB" sz="1000" dirty="0"/>
                    </a:p>
                  </a:txBody>
                  <a:tcPr marL="68580" marR="68580" marT="34290" marB="34290"/>
                </a:tc>
                <a:extLst>
                  <a:ext uri="{0D108BD9-81ED-4DB2-BD59-A6C34878D82A}">
                    <a16:rowId xmlns:a16="http://schemas.microsoft.com/office/drawing/2014/main" val="625030332"/>
                  </a:ext>
                </a:extLst>
              </a:tr>
              <a:tr h="422550">
                <a:tc>
                  <a:txBody>
                    <a:bodyPr/>
                    <a:lstStyle/>
                    <a:p>
                      <a:r>
                        <a:rPr lang="en-GB" sz="1000" dirty="0" smtClean="0"/>
                        <a:t>zenodo.org</a:t>
                      </a:r>
                    </a:p>
                    <a:p>
                      <a:endParaRPr lang="en-GB" sz="1000" dirty="0"/>
                    </a:p>
                  </a:txBody>
                  <a:tcPr marL="68580" marR="68580" marT="34290" marB="34290"/>
                </a:tc>
                <a:tc>
                  <a:txBody>
                    <a:bodyPr/>
                    <a:lstStyle/>
                    <a:p>
                      <a:r>
                        <a:rPr lang="en-GB" sz="1000" dirty="0" smtClean="0"/>
                        <a:t>Catch-All-Repository der EU</a:t>
                      </a:r>
                    </a:p>
                    <a:p>
                      <a:r>
                        <a:rPr lang="en-GB" sz="1000" dirty="0" smtClean="0"/>
                        <a:t>Hosting am CERN</a:t>
                      </a:r>
                      <a:endParaRPr lang="en-GB" sz="1000" dirty="0"/>
                    </a:p>
                  </a:txBody>
                  <a:tcPr marL="68580" marR="68580" marT="34290" marB="34290"/>
                </a:tc>
                <a:tc>
                  <a:txBody>
                    <a:bodyPr/>
                    <a:lstStyle/>
                    <a:p>
                      <a:r>
                        <a:rPr lang="en-GB" sz="1000" dirty="0" smtClean="0"/>
                        <a:t>Daten</a:t>
                      </a:r>
                      <a:r>
                        <a:rPr lang="en-GB" sz="1000" baseline="0" dirty="0" smtClean="0"/>
                        <a:t> im GB-Bereich (bis 50 GB pro file)</a:t>
                      </a:r>
                      <a:endParaRPr lang="en-GB" sz="1000" dirty="0"/>
                    </a:p>
                  </a:txBody>
                  <a:tcPr marL="68580" marR="68580" marT="34290" marB="34290"/>
                </a:tc>
                <a:tc>
                  <a:txBody>
                    <a:bodyPr/>
                    <a:lstStyle/>
                    <a:p>
                      <a:r>
                        <a:rPr lang="en-GB" sz="1000" dirty="0" smtClean="0"/>
                        <a:t>DOI-Reservierung</a:t>
                      </a:r>
                    </a:p>
                    <a:p>
                      <a:r>
                        <a:rPr lang="en-GB" sz="1000" dirty="0" smtClean="0"/>
                        <a:t>GitHub-Integration</a:t>
                      </a:r>
                    </a:p>
                  </a:txBody>
                  <a:tcPr marL="68580" marR="68580" marT="34290" marB="34290"/>
                </a:tc>
                <a:extLst>
                  <a:ext uri="{0D108BD9-81ED-4DB2-BD59-A6C34878D82A}">
                    <a16:rowId xmlns:a16="http://schemas.microsoft.com/office/drawing/2014/main" val="91213028"/>
                  </a:ext>
                </a:extLst>
              </a:tr>
              <a:tr h="425789">
                <a:tc>
                  <a:txBody>
                    <a:bodyPr/>
                    <a:lstStyle/>
                    <a:p>
                      <a:r>
                        <a:rPr lang="en-GB" sz="1000" dirty="0" smtClean="0"/>
                        <a:t>B2Share</a:t>
                      </a:r>
                    </a:p>
                    <a:p>
                      <a:r>
                        <a:rPr lang="en-GB" sz="1000" dirty="0" smtClean="0"/>
                        <a:t>b2share.eudat.eu</a:t>
                      </a:r>
                      <a:endParaRPr lang="en-GB" sz="1000" dirty="0"/>
                    </a:p>
                  </a:txBody>
                  <a:tcPr marL="68580" marR="68580" marT="34290" marB="34290"/>
                </a:tc>
                <a:tc>
                  <a:txBody>
                    <a:bodyPr/>
                    <a:lstStyle/>
                    <a:p>
                      <a:r>
                        <a:rPr lang="en-GB" sz="1000" dirty="0" smtClean="0"/>
                        <a:t>Repositorium des H2020-Projekts EUDAT</a:t>
                      </a:r>
                      <a:endParaRPr lang="en-GB" sz="1000" dirty="0"/>
                    </a:p>
                  </a:txBody>
                  <a:tcPr marL="68580" marR="68580" marT="34290" marB="34290"/>
                </a:tc>
                <a:tc>
                  <a:txBody>
                    <a:bodyPr/>
                    <a:lstStyle/>
                    <a:p>
                      <a:r>
                        <a:rPr lang="en-GB" sz="1000" dirty="0" smtClean="0"/>
                        <a:t>Daten im niedrigen GB-Bereich (bis 10 GB</a:t>
                      </a:r>
                      <a:r>
                        <a:rPr lang="en-GB" sz="1000" baseline="0" dirty="0" smtClean="0"/>
                        <a:t> pro file)</a:t>
                      </a:r>
                      <a:endParaRPr lang="en-GB" sz="1000" dirty="0"/>
                    </a:p>
                  </a:txBody>
                  <a:tcPr marL="68580" marR="68580" marT="34290" marB="34290"/>
                </a:tc>
                <a:tc>
                  <a:txBody>
                    <a:bodyPr/>
                    <a:lstStyle/>
                    <a:p>
                      <a:r>
                        <a:rPr lang="en-GB" sz="1000" dirty="0" smtClean="0"/>
                        <a:t>Integration weiterer nützlicher b2-Services</a:t>
                      </a:r>
                    </a:p>
                    <a:p>
                      <a:r>
                        <a:rPr lang="en-GB" sz="1000" dirty="0" smtClean="0"/>
                        <a:t>in der EU gehostet</a:t>
                      </a:r>
                      <a:endParaRPr lang="en-GB" sz="1000" dirty="0"/>
                    </a:p>
                  </a:txBody>
                  <a:tcPr marL="68580" marR="68580" marT="34290" marB="34290"/>
                </a:tc>
                <a:extLst>
                  <a:ext uri="{0D108BD9-81ED-4DB2-BD59-A6C34878D82A}">
                    <a16:rowId xmlns:a16="http://schemas.microsoft.com/office/drawing/2014/main" val="1766565482"/>
                  </a:ext>
                </a:extLst>
              </a:tr>
              <a:tr h="376929">
                <a:tc>
                  <a:txBody>
                    <a:bodyPr/>
                    <a:lstStyle/>
                    <a:p>
                      <a:r>
                        <a:rPr lang="en-GB" sz="1000" dirty="0" smtClean="0"/>
                        <a:t>Digitale</a:t>
                      </a:r>
                      <a:r>
                        <a:rPr lang="en-GB" sz="1000" baseline="0" dirty="0" smtClean="0"/>
                        <a:t> Bibliothek</a:t>
                      </a:r>
                      <a:r>
                        <a:rPr lang="en-GB" sz="1000" dirty="0" smtClean="0"/>
                        <a:t> Thüringen</a:t>
                      </a:r>
                    </a:p>
                    <a:p>
                      <a:r>
                        <a:rPr lang="en-GB" sz="1000" dirty="0" smtClean="0"/>
                        <a:t>dbt-thueringen.de</a:t>
                      </a:r>
                      <a:endParaRPr lang="en-GB" sz="1000" dirty="0"/>
                    </a:p>
                  </a:txBody>
                  <a:tcPr marL="68580" marR="68580" marT="34290" marB="34290"/>
                </a:tc>
                <a:tc>
                  <a:txBody>
                    <a:bodyPr/>
                    <a:lstStyle/>
                    <a:p>
                      <a:r>
                        <a:rPr lang="en-GB" sz="1000" dirty="0" smtClean="0"/>
                        <a:t>Thüringenweites</a:t>
                      </a:r>
                      <a:r>
                        <a:rPr lang="en-GB" sz="1000" baseline="0" dirty="0" smtClean="0"/>
                        <a:t> Repositorium</a:t>
                      </a:r>
                      <a:endParaRPr lang="en-GB" sz="1000" dirty="0"/>
                    </a:p>
                  </a:txBody>
                  <a:tcPr marL="68580" marR="68580" marT="34290" marB="34290"/>
                </a:tc>
                <a:tc>
                  <a:txBody>
                    <a:bodyPr/>
                    <a:lstStyle/>
                    <a:p>
                      <a:r>
                        <a:rPr lang="en-GB" sz="1000" dirty="0" smtClean="0"/>
                        <a:t>Longtail-Daten im niedrigen GB-Bereich</a:t>
                      </a:r>
                      <a:endParaRPr lang="en-GB" sz="1000" dirty="0"/>
                    </a:p>
                  </a:txBody>
                  <a:tcPr marL="68580" marR="68580" marT="34290" marB="34290"/>
                </a:tc>
                <a:tc>
                  <a:txBody>
                    <a:bodyPr/>
                    <a:lstStyle/>
                    <a:p>
                      <a:r>
                        <a:rPr lang="en-GB" sz="1000" dirty="0" smtClean="0"/>
                        <a:t>Lokales Hosting</a:t>
                      </a:r>
                      <a:r>
                        <a:rPr lang="en-GB" sz="1000" baseline="0" dirty="0" smtClean="0"/>
                        <a:t> an der ThULB</a:t>
                      </a:r>
                      <a:endParaRPr lang="en-GB" sz="1000" dirty="0"/>
                    </a:p>
                  </a:txBody>
                  <a:tcPr marL="68580" marR="68580" marT="34290" marB="34290"/>
                </a:tc>
                <a:extLst>
                  <a:ext uri="{0D108BD9-81ED-4DB2-BD59-A6C34878D82A}">
                    <a16:rowId xmlns:a16="http://schemas.microsoft.com/office/drawing/2014/main" val="4204109701"/>
                  </a:ext>
                </a:extLst>
              </a:tr>
              <a:tr h="467670">
                <a:tc>
                  <a:txBody>
                    <a:bodyPr/>
                    <a:lstStyle/>
                    <a:p>
                      <a:r>
                        <a:rPr lang="en-GB" sz="1000" dirty="0" smtClean="0"/>
                        <a:t>Open Science Framework</a:t>
                      </a:r>
                    </a:p>
                    <a:p>
                      <a:r>
                        <a:rPr lang="en-GB" sz="1000" dirty="0" smtClean="0"/>
                        <a:t>osf.io</a:t>
                      </a:r>
                      <a:endParaRPr lang="en-GB" sz="1000" dirty="0"/>
                    </a:p>
                  </a:txBody>
                  <a:tcPr marL="68580" marR="68580" marT="34290" marB="34290"/>
                </a:tc>
                <a:tc>
                  <a:txBody>
                    <a:bodyPr/>
                    <a:lstStyle/>
                    <a:p>
                      <a:r>
                        <a:rPr lang="en-GB" sz="1000" dirty="0" smtClean="0"/>
                        <a:t>Open-Source Repositorium des OSF</a:t>
                      </a:r>
                      <a:endParaRPr lang="en-GB" sz="1000" dirty="0"/>
                    </a:p>
                  </a:txBody>
                  <a:tcPr marL="68580" marR="68580" marT="34290" marB="34290"/>
                </a:tc>
                <a:tc>
                  <a:txBody>
                    <a:bodyPr/>
                    <a:lstStyle/>
                    <a:p>
                      <a:r>
                        <a:rPr lang="en-GB" sz="1000" dirty="0" smtClean="0"/>
                        <a:t>Daten im niedrigen GB-Bereich</a:t>
                      </a:r>
                      <a:r>
                        <a:rPr lang="en-GB" sz="1000" baseline="0" dirty="0" smtClean="0"/>
                        <a:t> (bis 5 GB pro file)</a:t>
                      </a:r>
                      <a:endParaRPr lang="en-GB" sz="1000" dirty="0"/>
                    </a:p>
                  </a:txBody>
                  <a:tcPr marL="68580" marR="68580" marT="34290" marB="34290"/>
                </a:tc>
                <a:tc>
                  <a:txBody>
                    <a:bodyPr/>
                    <a:lstStyle/>
                    <a:p>
                      <a:r>
                        <a:rPr lang="en-GB" sz="1000" dirty="0" smtClean="0"/>
                        <a:t>In den USA gehostet</a:t>
                      </a:r>
                    </a:p>
                    <a:p>
                      <a:r>
                        <a:rPr lang="en-GB" sz="1000" dirty="0" smtClean="0"/>
                        <a:t>Integration von weiteren</a:t>
                      </a:r>
                      <a:r>
                        <a:rPr lang="en-GB" sz="1000" baseline="0" dirty="0" smtClean="0"/>
                        <a:t> OSF-Services</a:t>
                      </a:r>
                      <a:endParaRPr lang="en-GB" sz="1000" dirty="0"/>
                    </a:p>
                  </a:txBody>
                  <a:tcPr marL="68580" marR="68580" marT="34290" marB="34290"/>
                </a:tc>
                <a:extLst>
                  <a:ext uri="{0D108BD9-81ED-4DB2-BD59-A6C34878D82A}">
                    <a16:rowId xmlns:a16="http://schemas.microsoft.com/office/drawing/2014/main" val="1409671477"/>
                  </a:ext>
                </a:extLst>
              </a:tr>
              <a:tr h="551432">
                <a:tc>
                  <a:txBody>
                    <a:bodyPr/>
                    <a:lstStyle/>
                    <a:p>
                      <a:r>
                        <a:rPr lang="en-GB" sz="1000" dirty="0" smtClean="0"/>
                        <a:t>Figshare</a:t>
                      </a:r>
                    </a:p>
                    <a:p>
                      <a:r>
                        <a:rPr lang="en-GB" sz="1000" dirty="0" smtClean="0"/>
                        <a:t>figshare.com</a:t>
                      </a:r>
                      <a:endParaRPr lang="en-GB" sz="1000" dirty="0"/>
                    </a:p>
                  </a:txBody>
                  <a:tcPr marL="68580" marR="68580" marT="34290" marB="34290"/>
                </a:tc>
                <a:tc>
                  <a:txBody>
                    <a:bodyPr/>
                    <a:lstStyle/>
                    <a:p>
                      <a:r>
                        <a:rPr lang="en-GB" sz="1000" dirty="0" smtClean="0"/>
                        <a:t>Repositorium der Springer Nature Publishing Group</a:t>
                      </a:r>
                      <a:endParaRPr lang="en-GB" sz="1000" dirty="0"/>
                    </a:p>
                  </a:txBody>
                  <a:tcPr marL="68580" marR="68580" marT="34290" marB="34290"/>
                </a:tc>
                <a:tc>
                  <a:txBody>
                    <a:bodyPr/>
                    <a:lstStyle/>
                    <a:p>
                      <a:r>
                        <a:rPr lang="en-GB" sz="1000" dirty="0" smtClean="0"/>
                        <a:t>Besonders für audio-visuelle Daten im niedrigen GB-Bereich</a:t>
                      </a:r>
                      <a:endParaRPr lang="en-GB" sz="1000" dirty="0"/>
                    </a:p>
                  </a:txBody>
                  <a:tcPr marL="68580" marR="68580" marT="34290" marB="34290"/>
                </a:tc>
                <a:tc>
                  <a:txBody>
                    <a:bodyPr/>
                    <a:lstStyle/>
                    <a:p>
                      <a:r>
                        <a:rPr lang="en-GB" sz="1000" dirty="0" smtClean="0"/>
                        <a:t>gehostet in UK</a:t>
                      </a:r>
                      <a:endParaRPr lang="en-GB" sz="1000" dirty="0"/>
                    </a:p>
                  </a:txBody>
                  <a:tcPr marL="68580" marR="68580" marT="34290" marB="34290"/>
                </a:tc>
                <a:extLst>
                  <a:ext uri="{0D108BD9-81ED-4DB2-BD59-A6C34878D82A}">
                    <a16:rowId xmlns:a16="http://schemas.microsoft.com/office/drawing/2014/main" val="1740000860"/>
                  </a:ext>
                </a:extLst>
              </a:tr>
              <a:tr h="437300">
                <a:tc>
                  <a:txBody>
                    <a:bodyPr/>
                    <a:lstStyle/>
                    <a:p>
                      <a:r>
                        <a:rPr lang="en-GB" sz="1000" dirty="0" smtClean="0"/>
                        <a:t>IEEE</a:t>
                      </a:r>
                      <a:r>
                        <a:rPr lang="en-GB" sz="1000" baseline="0" dirty="0" smtClean="0"/>
                        <a:t> Data Port</a:t>
                      </a:r>
                    </a:p>
                    <a:p>
                      <a:r>
                        <a:rPr lang="de-DE" sz="1000" dirty="0" smtClean="0">
                          <a:hlinkClick r:id="rId2"/>
                        </a:rPr>
                        <a:t>ieee-dataport.org/</a:t>
                      </a:r>
                      <a:endParaRPr lang="en-GB" sz="1000" dirty="0"/>
                    </a:p>
                  </a:txBody>
                  <a:tcPr marL="68580" marR="68580" marT="34290" marB="34290"/>
                </a:tc>
                <a:tc>
                  <a:txBody>
                    <a:bodyPr/>
                    <a:lstStyle/>
                    <a:p>
                      <a:r>
                        <a:rPr lang="en-GB" sz="1000" dirty="0" smtClean="0"/>
                        <a:t>Repositorium der IEE Big Data Initiative</a:t>
                      </a:r>
                      <a:endParaRPr lang="en-GB" sz="1000" dirty="0"/>
                    </a:p>
                  </a:txBody>
                  <a:tcPr marL="68580" marR="68580" marT="34290" marB="34290"/>
                </a:tc>
                <a:tc>
                  <a:txBody>
                    <a:bodyPr/>
                    <a:lstStyle/>
                    <a:p>
                      <a:r>
                        <a:rPr lang="en-GB" sz="1000" dirty="0" smtClean="0"/>
                        <a:t>Big Data</a:t>
                      </a:r>
                      <a:r>
                        <a:rPr lang="en-GB" sz="1000" baseline="0" dirty="0" smtClean="0"/>
                        <a:t> (bis zu 2 TB)</a:t>
                      </a:r>
                      <a:endParaRPr lang="en-GB" sz="1000" dirty="0"/>
                    </a:p>
                  </a:txBody>
                  <a:tcPr marL="68580" marR="68580" marT="34290" marB="34290"/>
                </a:tc>
                <a:tc>
                  <a:txBody>
                    <a:bodyPr/>
                    <a:lstStyle/>
                    <a:p>
                      <a:r>
                        <a:rPr lang="en-GB" sz="1000" dirty="0" smtClean="0"/>
                        <a:t>gehostet in den USA</a:t>
                      </a:r>
                    </a:p>
                    <a:p>
                      <a:r>
                        <a:rPr lang="en-GB" sz="1000" dirty="0" smtClean="0"/>
                        <a:t>OA-Option kostet extra</a:t>
                      </a:r>
                      <a:endParaRPr lang="en-GB" sz="1000" dirty="0"/>
                    </a:p>
                  </a:txBody>
                  <a:tcPr marL="68580" marR="68580" marT="34290" marB="34290"/>
                </a:tc>
                <a:extLst>
                  <a:ext uri="{0D108BD9-81ED-4DB2-BD59-A6C34878D82A}">
                    <a16:rowId xmlns:a16="http://schemas.microsoft.com/office/drawing/2014/main" val="2997346127"/>
                  </a:ext>
                </a:extLst>
              </a:tr>
            </a:tbl>
          </a:graphicData>
        </a:graphic>
      </p:graphicFrame>
    </p:spTree>
    <p:extLst>
      <p:ext uri="{BB962C8B-B14F-4D97-AF65-F5344CB8AC3E}">
        <p14:creationId xmlns:p14="http://schemas.microsoft.com/office/powerpoint/2010/main" val="11956715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48</a:t>
            </a:fld>
            <a:endParaRPr lang="de-DE" dirty="0"/>
          </a:p>
        </p:txBody>
      </p:sp>
      <p:sp>
        <p:nvSpPr>
          <p:cNvPr id="3" name="Textplatzhalter 2"/>
          <p:cNvSpPr>
            <a:spLocks noGrp="1"/>
          </p:cNvSpPr>
          <p:nvPr>
            <p:ph type="body" sz="quarter" idx="13"/>
          </p:nvPr>
        </p:nvSpPr>
        <p:spPr>
          <a:xfrm>
            <a:off x="468313" y="1292232"/>
            <a:ext cx="2900519" cy="2606403"/>
          </a:xfrm>
        </p:spPr>
        <p:txBody>
          <a:bodyPr/>
          <a:lstStyle/>
          <a:p>
            <a:pPr marL="285750" indent="-285750">
              <a:buClr>
                <a:srgbClr val="FF7900"/>
              </a:buClr>
              <a:buFont typeface="Wingdings" panose="05000000000000000000" pitchFamily="2" charset="2"/>
              <a:buChar char="§"/>
            </a:pPr>
            <a:r>
              <a:rPr lang="de-DE" sz="1800" dirty="0"/>
              <a:t>über </a:t>
            </a:r>
            <a:r>
              <a:rPr lang="de-DE" sz="1800" dirty="0">
                <a:hlinkClick r:id="rId2" action="ppaction://hlinkfile"/>
              </a:rPr>
              <a:t>re3data.org</a:t>
            </a:r>
            <a:endParaRPr lang="de-DE" sz="1800" dirty="0"/>
          </a:p>
          <a:p>
            <a:endParaRPr lang="de-DE" sz="1800" dirty="0"/>
          </a:p>
          <a:p>
            <a:pPr marL="642938" lvl="1" indent="-257175">
              <a:lnSpc>
                <a:spcPct val="100000"/>
              </a:lnSpc>
              <a:spcBef>
                <a:spcPts val="450"/>
              </a:spcBef>
              <a:spcAft>
                <a:spcPts val="450"/>
              </a:spcAft>
              <a:buClr>
                <a:srgbClr val="FF7900"/>
              </a:buClr>
              <a:buFont typeface="Wingdings" panose="05000000000000000000" pitchFamily="2" charset="2"/>
              <a:buChar char="ü"/>
            </a:pPr>
            <a:r>
              <a:rPr lang="de-DE" dirty="0">
                <a:solidFill>
                  <a:srgbClr val="003359"/>
                </a:solidFill>
              </a:rPr>
              <a:t>Suchportal für Daten-Repositorien</a:t>
            </a:r>
          </a:p>
          <a:p>
            <a:pPr marL="642938" lvl="1" indent="-257175">
              <a:lnSpc>
                <a:spcPct val="100000"/>
              </a:lnSpc>
              <a:spcBef>
                <a:spcPts val="450"/>
              </a:spcBef>
              <a:spcAft>
                <a:spcPts val="450"/>
              </a:spcAft>
              <a:buClr>
                <a:srgbClr val="FF7900"/>
              </a:buClr>
              <a:buFont typeface="Wingdings" panose="05000000000000000000" pitchFamily="2" charset="2"/>
              <a:buChar char="ü"/>
            </a:pPr>
            <a:r>
              <a:rPr lang="de-DE" dirty="0">
                <a:solidFill>
                  <a:srgbClr val="003359"/>
                </a:solidFill>
              </a:rPr>
              <a:t>über 2000 verifizierte Einträge</a:t>
            </a:r>
          </a:p>
          <a:p>
            <a:pPr marL="642938" lvl="1" indent="-257175">
              <a:lnSpc>
                <a:spcPct val="100000"/>
              </a:lnSpc>
              <a:spcBef>
                <a:spcPts val="450"/>
              </a:spcBef>
              <a:spcAft>
                <a:spcPts val="450"/>
              </a:spcAft>
              <a:buClr>
                <a:srgbClr val="FF7900"/>
              </a:buClr>
              <a:buFont typeface="Wingdings" panose="05000000000000000000" pitchFamily="2" charset="2"/>
              <a:buChar char="ü"/>
            </a:pPr>
            <a:r>
              <a:rPr lang="de-DE" dirty="0">
                <a:solidFill>
                  <a:srgbClr val="003359"/>
                </a:solidFill>
              </a:rPr>
              <a:t>durchsuchbar nach Repo-Inhalt, Disziplin oder Land</a:t>
            </a:r>
          </a:p>
          <a:p>
            <a:pPr marL="642938" lvl="1" indent="-257175">
              <a:lnSpc>
                <a:spcPct val="100000"/>
              </a:lnSpc>
              <a:spcBef>
                <a:spcPts val="450"/>
              </a:spcBef>
              <a:spcAft>
                <a:spcPts val="450"/>
              </a:spcAft>
              <a:buClr>
                <a:srgbClr val="FF7900"/>
              </a:buClr>
              <a:buFont typeface="Wingdings" panose="05000000000000000000" pitchFamily="2" charset="2"/>
              <a:buChar char="ü"/>
            </a:pPr>
            <a:r>
              <a:rPr lang="de-DE" dirty="0">
                <a:solidFill>
                  <a:srgbClr val="003359"/>
                </a:solidFill>
              </a:rPr>
              <a:t>Icons bieten Überblick</a:t>
            </a:r>
          </a:p>
          <a:p>
            <a:pPr marL="642938" lvl="1" indent="-257175">
              <a:buClr>
                <a:srgbClr val="FF7900"/>
              </a:buClr>
              <a:buFont typeface="Wingdings" panose="05000000000000000000" pitchFamily="2" charset="2"/>
              <a:buChar char="ü"/>
            </a:pPr>
            <a:endParaRPr lang="en-GB" sz="1650" dirty="0">
              <a:solidFill>
                <a:srgbClr val="003359"/>
              </a:solidFill>
            </a:endParaRPr>
          </a:p>
        </p:txBody>
      </p:sp>
      <p:sp>
        <p:nvSpPr>
          <p:cNvPr id="4" name="Textplatzhalter 3"/>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5" name="Textplatzhalter 4"/>
          <p:cNvSpPr>
            <a:spLocks noGrp="1"/>
          </p:cNvSpPr>
          <p:nvPr>
            <p:ph type="body" sz="quarter" idx="17"/>
          </p:nvPr>
        </p:nvSpPr>
        <p:spPr/>
        <p:txBody>
          <a:bodyPr/>
          <a:lstStyle/>
          <a:p>
            <a:r>
              <a:rPr lang="de-DE" sz="2000" dirty="0" smtClean="0"/>
              <a:t>Ein</a:t>
            </a:r>
            <a:r>
              <a:rPr lang="en-GB" sz="2000" dirty="0" smtClean="0"/>
              <a:t> </a:t>
            </a:r>
            <a:r>
              <a:rPr lang="de-DE" sz="2000" dirty="0" smtClean="0"/>
              <a:t>geeignetes</a:t>
            </a:r>
            <a:r>
              <a:rPr lang="en-GB" sz="2000" dirty="0" smtClean="0"/>
              <a:t> </a:t>
            </a:r>
            <a:r>
              <a:rPr lang="de-DE" sz="2000" dirty="0" smtClean="0"/>
              <a:t>Repositorium</a:t>
            </a:r>
            <a:r>
              <a:rPr lang="en-GB" sz="2000" dirty="0" smtClean="0"/>
              <a:t> </a:t>
            </a:r>
            <a:r>
              <a:rPr lang="de-DE" sz="2000" dirty="0" smtClean="0"/>
              <a:t>finden</a:t>
            </a:r>
            <a:endParaRPr lang="de-DE" sz="2000" dirty="0"/>
          </a:p>
        </p:txBody>
      </p:sp>
      <p:pic>
        <p:nvPicPr>
          <p:cNvPr id="7" name="Grafik 6">
            <a:hlinkClick r:id="rId3"/>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81141" y="1297184"/>
            <a:ext cx="1415594" cy="415751"/>
          </a:xfrm>
          <a:prstGeom prst="rect">
            <a:avLst/>
          </a:prstGeom>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1141" y="2087454"/>
            <a:ext cx="2857500" cy="2164556"/>
          </a:xfrm>
          <a:prstGeom prst="rect">
            <a:avLst/>
          </a:prstGeom>
        </p:spPr>
      </p:pic>
    </p:spTree>
    <p:extLst>
      <p:ext uri="{BB962C8B-B14F-4D97-AF65-F5344CB8AC3E}">
        <p14:creationId xmlns:p14="http://schemas.microsoft.com/office/powerpoint/2010/main" val="323241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49</a:t>
            </a:fld>
            <a:endParaRPr lang="de-DE" dirty="0"/>
          </a:p>
        </p:txBody>
      </p:sp>
      <p:sp>
        <p:nvSpPr>
          <p:cNvPr id="8" name="Textplatzhalter 7"/>
          <p:cNvSpPr>
            <a:spLocks noGrp="1"/>
          </p:cNvSpPr>
          <p:nvPr>
            <p:ph type="body" sz="quarter" idx="13"/>
          </p:nvPr>
        </p:nvSpPr>
        <p:spPr/>
        <p:txBody>
          <a:bodyPr/>
          <a:lstStyle/>
          <a:p>
            <a:r>
              <a:rPr lang="de-DE" sz="1400" kern="0" dirty="0"/>
              <a:t>Core Trust Seal oder DINI-Zertifikat vorhanden</a:t>
            </a:r>
          </a:p>
          <a:p>
            <a:r>
              <a:rPr lang="de-DE" sz="1400" kern="0" dirty="0"/>
              <a:t>disziplinspezifisch vor generisch</a:t>
            </a:r>
          </a:p>
          <a:p>
            <a:r>
              <a:rPr lang="de-DE" sz="1400" kern="0" dirty="0"/>
              <a:t>Vergabe und ggfs. Reservierung von persistenten Identifikatoren möglich (DOI,URN, o.ä.)</a:t>
            </a:r>
          </a:p>
          <a:p>
            <a:r>
              <a:rPr lang="de-DE" sz="1400" kern="0" dirty="0"/>
              <a:t>Transparenz (Nutzungs- und Lizenzbedingungen werden klar genannt)</a:t>
            </a:r>
          </a:p>
          <a:p>
            <a:r>
              <a:rPr lang="de-DE" sz="1400" kern="0" dirty="0"/>
              <a:t>bei Open Data-Mandat: Open Access-Repositorium wählen via OpenDOAR (Directory of Open Access Repositories)</a:t>
            </a:r>
          </a:p>
          <a:p>
            <a:endParaRPr lang="en-GB" sz="1400" dirty="0"/>
          </a:p>
        </p:txBody>
      </p:sp>
      <p:sp>
        <p:nvSpPr>
          <p:cNvPr id="13" name="Textplatzhalter 12"/>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14" name="Textplatzhalter 13"/>
          <p:cNvSpPr>
            <a:spLocks noGrp="1"/>
          </p:cNvSpPr>
          <p:nvPr>
            <p:ph type="body" sz="quarter" idx="17"/>
          </p:nvPr>
        </p:nvSpPr>
        <p:spPr/>
        <p:txBody>
          <a:bodyPr/>
          <a:lstStyle/>
          <a:p>
            <a:r>
              <a:rPr lang="de-DE" sz="2000" dirty="0" smtClean="0"/>
              <a:t>Auswahlkriterien</a:t>
            </a:r>
            <a:r>
              <a:rPr lang="en-GB" sz="2000" dirty="0" smtClean="0"/>
              <a:t> </a:t>
            </a:r>
            <a:r>
              <a:rPr lang="de-DE" sz="2000" dirty="0" smtClean="0"/>
              <a:t>für</a:t>
            </a:r>
            <a:r>
              <a:rPr lang="en-GB" sz="2000" dirty="0" smtClean="0"/>
              <a:t> </a:t>
            </a:r>
            <a:r>
              <a:rPr lang="de-DE" sz="2000" dirty="0" smtClean="0"/>
              <a:t>ein</a:t>
            </a:r>
            <a:r>
              <a:rPr lang="en-GB" sz="2000" dirty="0" smtClean="0"/>
              <a:t> </a:t>
            </a:r>
            <a:r>
              <a:rPr lang="de-DE" sz="2000" dirty="0" smtClean="0"/>
              <a:t>geeignetes</a:t>
            </a:r>
            <a:r>
              <a:rPr lang="en-GB" sz="2000" dirty="0" smtClean="0"/>
              <a:t> </a:t>
            </a:r>
            <a:r>
              <a:rPr lang="de-DE" sz="2000" dirty="0" smtClean="0"/>
              <a:t>Repositorium</a:t>
            </a:r>
            <a:endParaRPr lang="de-DE" sz="2000" dirty="0"/>
          </a:p>
        </p:txBody>
      </p:sp>
      <p:sp>
        <p:nvSpPr>
          <p:cNvPr id="9" name="Inhaltsplatzhalter 2"/>
          <p:cNvSpPr txBox="1">
            <a:spLocks/>
          </p:cNvSpPr>
          <p:nvPr/>
        </p:nvSpPr>
        <p:spPr>
          <a:xfrm>
            <a:off x="1515862" y="1545637"/>
            <a:ext cx="5054360" cy="318590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endParaRPr lang="de-DE" sz="1500" kern="0" dirty="0"/>
          </a:p>
        </p:txBody>
      </p:sp>
      <p:pic>
        <p:nvPicPr>
          <p:cNvPr id="10"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5107" y="1547799"/>
            <a:ext cx="477487" cy="477487"/>
          </a:xfrm>
          <a:prstGeom prst="rect">
            <a:avLst/>
          </a:prstGeom>
        </p:spPr>
      </p:pic>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942" y="1560514"/>
            <a:ext cx="464772" cy="464772"/>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1045" y="3538963"/>
            <a:ext cx="1130093" cy="253178"/>
          </a:xfrm>
          <a:prstGeom prst="rect">
            <a:avLst/>
          </a:prstGeom>
        </p:spPr>
      </p:pic>
      <p:pic>
        <p:nvPicPr>
          <p:cNvPr id="12" name="Grafik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90123" y="2337317"/>
            <a:ext cx="515420" cy="515420"/>
          </a:xfrm>
          <a:prstGeom prst="rect">
            <a:avLst/>
          </a:prstGeom>
        </p:spPr>
      </p:pic>
    </p:spTree>
    <p:extLst>
      <p:ext uri="{BB962C8B-B14F-4D97-AF65-F5344CB8AC3E}">
        <p14:creationId xmlns:p14="http://schemas.microsoft.com/office/powerpoint/2010/main" val="1934518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500"/>
                                        <p:tgtEl>
                                          <p:spTgt spid="10"/>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5</a:t>
            </a:fld>
            <a:endParaRPr lang="de-DE" dirty="0"/>
          </a:p>
        </p:txBody>
      </p:sp>
      <p:sp>
        <p:nvSpPr>
          <p:cNvPr id="3" name="Textplatzhalter 2"/>
          <p:cNvSpPr>
            <a:spLocks noGrp="1"/>
          </p:cNvSpPr>
          <p:nvPr>
            <p:ph type="body" sz="quarter" idx="13"/>
          </p:nvPr>
        </p:nvSpPr>
        <p:spPr>
          <a:xfrm>
            <a:off x="468000" y="1600731"/>
            <a:ext cx="6196883" cy="3137161"/>
          </a:xfrm>
        </p:spPr>
        <p:txBody>
          <a:bodyPr/>
          <a:lstStyle/>
          <a:p>
            <a:pPr marL="9525" indent="0">
              <a:buNone/>
            </a:pPr>
            <a:r>
              <a:rPr lang="de-DE" sz="1950" dirty="0"/>
              <a:t>Bitte verraten Sie uns:</a:t>
            </a:r>
          </a:p>
          <a:p>
            <a:pPr marL="9525" indent="0">
              <a:buNone/>
            </a:pPr>
            <a:endParaRPr lang="de-DE" sz="1950" dirty="0"/>
          </a:p>
          <a:p>
            <a:r>
              <a:rPr lang="de-DE" sz="1950" dirty="0"/>
              <a:t> Namen</a:t>
            </a:r>
          </a:p>
          <a:p>
            <a:r>
              <a:rPr lang="de-DE" sz="1950" dirty="0" smtClean="0"/>
              <a:t> Fachgebiet</a:t>
            </a:r>
            <a:endParaRPr lang="de-DE" sz="1950" dirty="0"/>
          </a:p>
          <a:p>
            <a:r>
              <a:rPr lang="de-DE" sz="1950" dirty="0"/>
              <a:t> Motivation für die Teilnahme </a:t>
            </a:r>
          </a:p>
          <a:p>
            <a:r>
              <a:rPr lang="de-DE" sz="1950" dirty="0" smtClean="0"/>
              <a:t> Erwartungen </a:t>
            </a:r>
            <a:r>
              <a:rPr lang="de-DE" sz="1950" dirty="0"/>
              <a:t>an diesen Workshop</a:t>
            </a:r>
          </a:p>
        </p:txBody>
      </p:sp>
      <p:sp>
        <p:nvSpPr>
          <p:cNvPr id="4" name="Textplatzhalter 3"/>
          <p:cNvSpPr>
            <a:spLocks noGrp="1"/>
          </p:cNvSpPr>
          <p:nvPr>
            <p:ph type="body" sz="quarter" idx="16"/>
          </p:nvPr>
        </p:nvSpPr>
        <p:spPr/>
        <p:txBody>
          <a:bodyPr/>
          <a:lstStyle/>
          <a:p>
            <a:r>
              <a:rPr lang="en-GB" sz="2400" dirty="0" smtClean="0"/>
              <a:t>Wer sind Sie?</a:t>
            </a:r>
            <a:endParaRPr lang="en-GB" sz="2400"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4870" y="1101172"/>
            <a:ext cx="2296841" cy="2372846"/>
          </a:xfrm>
          <a:prstGeom prst="rect">
            <a:avLst/>
          </a:prstGeom>
        </p:spPr>
      </p:pic>
    </p:spTree>
    <p:extLst>
      <p:ext uri="{BB962C8B-B14F-4D97-AF65-F5344CB8AC3E}">
        <p14:creationId xmlns:p14="http://schemas.microsoft.com/office/powerpoint/2010/main" val="1388235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50</a:t>
            </a:fld>
            <a:endParaRPr lang="de-DE" dirty="0"/>
          </a:p>
        </p:txBody>
      </p:sp>
      <p:sp>
        <p:nvSpPr>
          <p:cNvPr id="3" name="Textplatzhalter 2"/>
          <p:cNvSpPr>
            <a:spLocks noGrp="1"/>
          </p:cNvSpPr>
          <p:nvPr>
            <p:ph type="body" sz="quarter" idx="13"/>
          </p:nvPr>
        </p:nvSpPr>
        <p:spPr>
          <a:xfrm>
            <a:off x="468313" y="1531582"/>
            <a:ext cx="3314930" cy="2606403"/>
          </a:xfrm>
        </p:spPr>
        <p:txBody>
          <a:bodyPr/>
          <a:lstStyle/>
          <a:p>
            <a:pPr marL="257175" indent="-257175">
              <a:lnSpc>
                <a:spcPct val="100000"/>
              </a:lnSpc>
              <a:spcBef>
                <a:spcPts val="900"/>
              </a:spcBef>
              <a:spcAft>
                <a:spcPts val="900"/>
              </a:spcAft>
              <a:buClr>
                <a:srgbClr val="FF7900"/>
              </a:buClr>
              <a:buAutoNum type="arabicPeriod"/>
            </a:pPr>
            <a:r>
              <a:rPr lang="en-GB" sz="1800" dirty="0" err="1"/>
              <a:t>Gehen</a:t>
            </a:r>
            <a:r>
              <a:rPr lang="en-GB" sz="1800" dirty="0"/>
              <a:t> </a:t>
            </a:r>
            <a:r>
              <a:rPr lang="de-DE" sz="1800" dirty="0" smtClean="0"/>
              <a:t>Sie</a:t>
            </a:r>
            <a:r>
              <a:rPr lang="en-GB" sz="1800" dirty="0" smtClean="0"/>
              <a:t> </a:t>
            </a:r>
            <a:r>
              <a:rPr lang="de-DE" sz="1800" dirty="0" smtClean="0"/>
              <a:t>zu</a:t>
            </a:r>
            <a:r>
              <a:rPr lang="en-GB" sz="1800" dirty="0" smtClean="0"/>
              <a:t> </a:t>
            </a:r>
            <a:r>
              <a:rPr lang="en-GB" sz="1800" dirty="0"/>
              <a:t>sandbox.zenodo.org</a:t>
            </a:r>
          </a:p>
          <a:p>
            <a:pPr marL="257175" indent="-257175">
              <a:lnSpc>
                <a:spcPct val="100000"/>
              </a:lnSpc>
              <a:spcBef>
                <a:spcPts val="900"/>
              </a:spcBef>
              <a:spcAft>
                <a:spcPts val="900"/>
              </a:spcAft>
              <a:buClr>
                <a:srgbClr val="FF7900"/>
              </a:buClr>
              <a:buAutoNum type="arabicPeriod"/>
            </a:pPr>
            <a:r>
              <a:rPr lang="en-GB" sz="1800" dirty="0"/>
              <a:t>Legen Sie einen Account an.</a:t>
            </a:r>
          </a:p>
          <a:p>
            <a:pPr marL="257175" indent="-257175">
              <a:lnSpc>
                <a:spcPct val="100000"/>
              </a:lnSpc>
              <a:spcBef>
                <a:spcPts val="900"/>
              </a:spcBef>
              <a:spcAft>
                <a:spcPts val="900"/>
              </a:spcAft>
              <a:buClr>
                <a:srgbClr val="FF7900"/>
              </a:buClr>
              <a:buAutoNum type="arabicPeriod"/>
            </a:pPr>
            <a:r>
              <a:rPr lang="en-GB" sz="1800" dirty="0"/>
              <a:t>Wir publizieren gemeinsam einen Beispieldatensatz von govdata.de: GZR-Daten zur Schwarzarbeit</a:t>
            </a:r>
          </a:p>
        </p:txBody>
      </p:sp>
      <p:sp>
        <p:nvSpPr>
          <p:cNvPr id="4" name="Textplatzhalter 3"/>
          <p:cNvSpPr>
            <a:spLocks noGrp="1"/>
          </p:cNvSpPr>
          <p:nvPr>
            <p:ph type="body" sz="quarter" idx="16"/>
          </p:nvPr>
        </p:nvSpPr>
        <p:spPr/>
        <p:txBody>
          <a:bodyPr/>
          <a:lstStyle/>
          <a:p>
            <a:r>
              <a:rPr lang="de-DE" sz="2400" dirty="0" smtClean="0"/>
              <a:t>Zugang</a:t>
            </a:r>
            <a:r>
              <a:rPr lang="en-GB" sz="2400" dirty="0" smtClean="0"/>
              <a:t> und </a:t>
            </a:r>
            <a:r>
              <a:rPr lang="de-DE" sz="2400" dirty="0" smtClean="0"/>
              <a:t>Publikation</a:t>
            </a:r>
            <a:endParaRPr lang="de-DE" sz="2400" dirty="0"/>
          </a:p>
        </p:txBody>
      </p:sp>
      <p:sp>
        <p:nvSpPr>
          <p:cNvPr id="5" name="Textplatzhalter 4"/>
          <p:cNvSpPr>
            <a:spLocks noGrp="1"/>
          </p:cNvSpPr>
          <p:nvPr>
            <p:ph type="body" sz="quarter" idx="17"/>
          </p:nvPr>
        </p:nvSpPr>
        <p:spPr/>
        <p:txBody>
          <a:bodyPr/>
          <a:lstStyle/>
          <a:p>
            <a:r>
              <a:rPr lang="en-GB" sz="2000" dirty="0" smtClean="0"/>
              <a:t>Praktische Übung – Datenpublikation auf zenodo</a:t>
            </a:r>
            <a:endParaRPr lang="en-GB" sz="2000"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8887" y="1531582"/>
            <a:ext cx="4179175" cy="2537744"/>
          </a:xfrm>
          <a:prstGeom prst="rect">
            <a:avLst/>
          </a:prstGeom>
        </p:spPr>
      </p:pic>
    </p:spTree>
    <p:extLst>
      <p:ext uri="{BB962C8B-B14F-4D97-AF65-F5344CB8AC3E}">
        <p14:creationId xmlns:p14="http://schemas.microsoft.com/office/powerpoint/2010/main" val="3975925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51</a:t>
            </a:fld>
            <a:endParaRPr lang="de-DE" dirty="0">
              <a:solidFill>
                <a:srgbClr val="A5A5A5"/>
              </a:solidFill>
            </a:endParaRPr>
          </a:p>
        </p:txBody>
      </p:sp>
      <p:sp>
        <p:nvSpPr>
          <p:cNvPr id="8" name="Titel 7"/>
          <p:cNvSpPr>
            <a:spLocks noGrp="1"/>
          </p:cNvSpPr>
          <p:nvPr>
            <p:ph type="title"/>
          </p:nvPr>
        </p:nvSpPr>
        <p:spPr>
          <a:xfrm>
            <a:off x="1578156" y="2005398"/>
            <a:ext cx="6756145" cy="378117"/>
          </a:xfrm>
        </p:spPr>
        <p:txBody>
          <a:bodyPr>
            <a:noAutofit/>
          </a:bodyPr>
          <a:lstStyle/>
          <a:p>
            <a:pPr algn="ctr"/>
            <a:r>
              <a:rPr lang="de-DE" sz="3600" dirty="0" smtClean="0">
                <a:solidFill>
                  <a:srgbClr val="003359"/>
                </a:solidFill>
              </a:rPr>
              <a:t>Speicherung</a:t>
            </a:r>
            <a:r>
              <a:rPr lang="en-GB" sz="3600" dirty="0" smtClean="0">
                <a:solidFill>
                  <a:srgbClr val="003359"/>
                </a:solidFill>
              </a:rPr>
              <a:t> und (</a:t>
            </a:r>
            <a:r>
              <a:rPr lang="de-DE" sz="3600" dirty="0" smtClean="0">
                <a:solidFill>
                  <a:srgbClr val="003359"/>
                </a:solidFill>
              </a:rPr>
              <a:t>Langzeit</a:t>
            </a:r>
            <a:r>
              <a:rPr lang="en-GB" sz="3600" dirty="0" smtClean="0">
                <a:solidFill>
                  <a:srgbClr val="003359"/>
                </a:solidFill>
              </a:rPr>
              <a:t>)Archivierung</a:t>
            </a:r>
            <a:endParaRPr lang="en-GB" sz="3600" dirty="0">
              <a:solidFill>
                <a:srgbClr val="003359"/>
              </a:solidFill>
            </a:endParaRPr>
          </a:p>
        </p:txBody>
      </p:sp>
    </p:spTree>
    <p:extLst>
      <p:ext uri="{BB962C8B-B14F-4D97-AF65-F5344CB8AC3E}">
        <p14:creationId xmlns:p14="http://schemas.microsoft.com/office/powerpoint/2010/main" val="19947015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52</a:t>
            </a:fld>
            <a:endParaRPr lang="de-DE" dirty="0"/>
          </a:p>
        </p:txBody>
      </p:sp>
      <p:sp>
        <p:nvSpPr>
          <p:cNvPr id="6" name="Textplatzhalter 5"/>
          <p:cNvSpPr>
            <a:spLocks noGrp="1"/>
          </p:cNvSpPr>
          <p:nvPr>
            <p:ph type="body" sz="quarter" idx="13"/>
          </p:nvPr>
        </p:nvSpPr>
        <p:spPr>
          <a:xfrm>
            <a:off x="460801" y="1535921"/>
            <a:ext cx="4017195" cy="2606403"/>
          </a:xfrm>
        </p:spPr>
        <p:txBody>
          <a:bodyPr/>
          <a:lstStyle/>
          <a:p>
            <a:pPr marL="285750" indent="-285750">
              <a:buClr>
                <a:srgbClr val="FF7900"/>
              </a:buClr>
              <a:buFont typeface="Wingdings" panose="05000000000000000000" pitchFamily="2" charset="2"/>
              <a:buChar char="§"/>
            </a:pPr>
            <a:r>
              <a:rPr lang="de-DE" dirty="0" smtClean="0"/>
              <a:t>Eigener PC	</a:t>
            </a:r>
          </a:p>
          <a:p>
            <a:pPr marL="800100" lvl="1" indent="-285750">
              <a:buClr>
                <a:srgbClr val="FF7900"/>
              </a:buClr>
              <a:buFont typeface="Arial" panose="020B0604020202020204" pitchFamily="34" charset="0"/>
              <a:buChar char="+"/>
            </a:pPr>
            <a:r>
              <a:rPr lang="de-DE" sz="1200" dirty="0" smtClean="0"/>
              <a:t>relativ sicher </a:t>
            </a:r>
          </a:p>
          <a:p>
            <a:pPr marL="800100" lvl="1" indent="-285750">
              <a:buClr>
                <a:srgbClr val="FF7900"/>
              </a:buClr>
              <a:buFont typeface="Arial" panose="020B0604020202020204" pitchFamily="34" charset="0"/>
              <a:buChar char="+"/>
            </a:pPr>
            <a:r>
              <a:rPr lang="de-DE" sz="1200" dirty="0"/>
              <a:t>l</a:t>
            </a:r>
            <a:r>
              <a:rPr lang="de-DE" sz="1200" dirty="0" smtClean="0"/>
              <a:t>anglebig</a:t>
            </a:r>
            <a:endParaRPr lang="de-DE" sz="1200" dirty="0"/>
          </a:p>
          <a:p>
            <a:pPr marL="800100" lvl="1" indent="-285750">
              <a:buClr>
                <a:srgbClr val="FF7900"/>
              </a:buClr>
              <a:buFont typeface="Arial" panose="020B0604020202020204" pitchFamily="34" charset="0"/>
              <a:buChar char="-"/>
            </a:pPr>
            <a:r>
              <a:rPr lang="de-DE" sz="1200" dirty="0" smtClean="0"/>
              <a:t>eigenverantwortlich für Backup etc.</a:t>
            </a:r>
          </a:p>
          <a:p>
            <a:pPr marL="800100" lvl="1" indent="-285750">
              <a:buClr>
                <a:srgbClr val="FF7900"/>
              </a:buClr>
              <a:buFont typeface="Arial" panose="020B0604020202020204" pitchFamily="34" charset="0"/>
              <a:buChar char="-"/>
            </a:pPr>
            <a:endParaRPr lang="de-DE" sz="1200" dirty="0"/>
          </a:p>
          <a:p>
            <a:pPr marL="285750" indent="-285750">
              <a:buClr>
                <a:srgbClr val="FF7900"/>
              </a:buClr>
              <a:buFont typeface="Wingdings" panose="05000000000000000000" pitchFamily="2" charset="2"/>
              <a:buChar char="§"/>
            </a:pPr>
            <a:r>
              <a:rPr lang="de-DE" dirty="0" smtClean="0"/>
              <a:t>Mobile Speichermedien</a:t>
            </a:r>
          </a:p>
          <a:p>
            <a:pPr marL="800100" lvl="1" indent="-285750">
              <a:buClr>
                <a:srgbClr val="FF7900"/>
              </a:buClr>
              <a:buFont typeface="Arial" panose="020B0604020202020204" pitchFamily="34" charset="0"/>
              <a:buChar char="+"/>
            </a:pPr>
            <a:r>
              <a:rPr lang="de-DE" sz="1200" dirty="0"/>
              <a:t>leicht zu transportieren und </a:t>
            </a:r>
            <a:r>
              <a:rPr lang="de-DE" sz="1200" dirty="0" smtClean="0"/>
              <a:t>komfortabel</a:t>
            </a:r>
          </a:p>
          <a:p>
            <a:pPr marL="800100" lvl="1" indent="-285750">
              <a:buClr>
                <a:srgbClr val="FF7900"/>
              </a:buClr>
              <a:buFont typeface="Arial" panose="020B0604020202020204" pitchFamily="34" charset="0"/>
              <a:buChar char="+"/>
            </a:pPr>
            <a:r>
              <a:rPr lang="de-DE" sz="1200" dirty="0" smtClean="0"/>
              <a:t>Mobiles Arbeiten</a:t>
            </a:r>
          </a:p>
          <a:p>
            <a:pPr marL="800100" lvl="1" indent="-285750">
              <a:buClr>
                <a:srgbClr val="FF7900"/>
              </a:buClr>
              <a:buFont typeface="Arial" panose="020B0604020202020204" pitchFamily="34" charset="0"/>
              <a:buChar char="-"/>
            </a:pPr>
            <a:r>
              <a:rPr lang="de-DE" sz="1200" dirty="0"/>
              <a:t>v</a:t>
            </a:r>
            <a:r>
              <a:rPr lang="de-DE" sz="1200" dirty="0" smtClean="0"/>
              <a:t>erlustanfällig</a:t>
            </a:r>
          </a:p>
          <a:p>
            <a:pPr marL="800100" lvl="1" indent="-285750">
              <a:buClr>
                <a:srgbClr val="FF7900"/>
              </a:buClr>
              <a:buFont typeface="Arial" panose="020B0604020202020204" pitchFamily="34" charset="0"/>
              <a:buChar char="-"/>
            </a:pPr>
            <a:r>
              <a:rPr lang="de-DE" sz="1200" dirty="0" smtClean="0"/>
              <a:t>kurze Lebensdauer</a:t>
            </a:r>
          </a:p>
          <a:p>
            <a:pPr marL="800100" lvl="1" indent="-285750">
              <a:buClr>
                <a:srgbClr val="FF7900"/>
              </a:buClr>
              <a:buFont typeface="Arial" panose="020B0604020202020204" pitchFamily="34" charset="0"/>
              <a:buChar char="-"/>
            </a:pPr>
            <a:r>
              <a:rPr lang="de-DE" sz="1200" dirty="0" smtClean="0"/>
              <a:t>relativ </a:t>
            </a:r>
            <a:r>
              <a:rPr lang="de-DE" sz="1200" dirty="0"/>
              <a:t>unsicher da Inhalte i.d.R. </a:t>
            </a:r>
            <a:r>
              <a:rPr lang="de-DE" sz="1200" dirty="0" smtClean="0"/>
              <a:t>ungeschützt</a:t>
            </a:r>
            <a:endParaRPr lang="de-DE" sz="1200" dirty="0"/>
          </a:p>
        </p:txBody>
      </p:sp>
      <p:sp>
        <p:nvSpPr>
          <p:cNvPr id="7" name="Textplatzhalter 6"/>
          <p:cNvSpPr>
            <a:spLocks noGrp="1"/>
          </p:cNvSpPr>
          <p:nvPr>
            <p:ph type="body" sz="quarter" idx="16"/>
          </p:nvPr>
        </p:nvSpPr>
        <p:spPr/>
        <p:txBody>
          <a:bodyPr/>
          <a:lstStyle/>
          <a:p>
            <a:r>
              <a:rPr lang="de-DE" sz="2400" dirty="0" smtClean="0"/>
              <a:t>Speicherung</a:t>
            </a:r>
            <a:r>
              <a:rPr lang="en-GB" sz="2400" dirty="0" smtClean="0"/>
              <a:t> und (Langzeit)Archivierung</a:t>
            </a:r>
            <a:endParaRPr lang="en-GB" sz="2400" dirty="0"/>
          </a:p>
        </p:txBody>
      </p:sp>
      <p:sp>
        <p:nvSpPr>
          <p:cNvPr id="8" name="Textplatzhalter 7"/>
          <p:cNvSpPr>
            <a:spLocks noGrp="1"/>
          </p:cNvSpPr>
          <p:nvPr>
            <p:ph type="body" sz="quarter" idx="17"/>
          </p:nvPr>
        </p:nvSpPr>
        <p:spPr/>
        <p:txBody>
          <a:bodyPr/>
          <a:lstStyle/>
          <a:p>
            <a:r>
              <a:rPr lang="de-DE" sz="2000" dirty="0" smtClean="0"/>
              <a:t>Mögliche</a:t>
            </a:r>
            <a:r>
              <a:rPr lang="en-GB" sz="2000" dirty="0" smtClean="0"/>
              <a:t> </a:t>
            </a:r>
            <a:r>
              <a:rPr lang="de-DE" sz="2000" dirty="0" smtClean="0"/>
              <a:t>Speicherorte</a:t>
            </a:r>
            <a:endParaRPr lang="de-DE" sz="2000" dirty="0"/>
          </a:p>
        </p:txBody>
      </p:sp>
      <p:sp>
        <p:nvSpPr>
          <p:cNvPr id="9" name="Textplatzhalter 5"/>
          <p:cNvSpPr txBox="1">
            <a:spLocks/>
          </p:cNvSpPr>
          <p:nvPr/>
        </p:nvSpPr>
        <p:spPr>
          <a:xfrm>
            <a:off x="4677118" y="1535921"/>
            <a:ext cx="4017195" cy="2606403"/>
          </a:xfrm>
          <a:prstGeom prst="rect">
            <a:avLst/>
          </a:prstGeom>
        </p:spPr>
        <p:txBody>
          <a:bodyPr lIns="0" tIns="0" rIns="0" bIns="0" numCol="1" spcCol="288000">
            <a:noAutofit/>
          </a:bodyPr>
          <a:lstStyle>
            <a:lvl1pPr marL="0" marR="0" indent="0" algn="l" defTabSz="685800" rtl="0" eaLnBrk="1" fontAlgn="auto" latinLnBrk="0" hangingPunct="1">
              <a:lnSpc>
                <a:spcPts val="2300"/>
              </a:lnSpc>
              <a:spcBef>
                <a:spcPts val="0"/>
              </a:spcBef>
              <a:spcAft>
                <a:spcPts val="0"/>
              </a:spcAft>
              <a:buClrTx/>
              <a:buSzTx/>
              <a:buFont typeface="Arial" panose="020B0604020202020204" pitchFamily="34" charset="0"/>
              <a:buNone/>
              <a:tabLst/>
              <a:defRPr sz="1600" kern="1200">
                <a:solidFill>
                  <a:srgbClr val="003359"/>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buClr>
                <a:srgbClr val="FF7900"/>
              </a:buClr>
              <a:buFont typeface="Wingdings" panose="05000000000000000000" pitchFamily="2" charset="2"/>
              <a:buChar char="§"/>
            </a:pPr>
            <a:r>
              <a:rPr lang="de-DE" dirty="0" smtClean="0"/>
              <a:t>Institutionelle Speicher	</a:t>
            </a:r>
          </a:p>
          <a:p>
            <a:pPr marL="800100" lvl="1" indent="-285750">
              <a:buClr>
                <a:srgbClr val="FF7900"/>
              </a:buClr>
              <a:buFont typeface="Arial" panose="020B0604020202020204" pitchFamily="34" charset="0"/>
              <a:buChar char="+"/>
            </a:pPr>
            <a:r>
              <a:rPr lang="de-DE" sz="1200" dirty="0"/>
              <a:t>p</a:t>
            </a:r>
            <a:r>
              <a:rPr lang="de-DE" sz="1200" dirty="0" smtClean="0"/>
              <a:t>rofessionelle Wartung + Backup</a:t>
            </a:r>
          </a:p>
          <a:p>
            <a:pPr marL="800100" lvl="1" indent="-285750">
              <a:buClr>
                <a:srgbClr val="FF7900"/>
              </a:buClr>
              <a:buFont typeface="Arial" panose="020B0604020202020204" pitchFamily="34" charset="0"/>
              <a:buChar char="+"/>
            </a:pPr>
            <a:r>
              <a:rPr lang="de-DE" sz="1200" dirty="0"/>
              <a:t>s</a:t>
            </a:r>
            <a:r>
              <a:rPr lang="de-DE" sz="1200" dirty="0" smtClean="0"/>
              <a:t>ehr ausfallsicher</a:t>
            </a:r>
          </a:p>
          <a:p>
            <a:pPr marL="800100" lvl="1" indent="-285750">
              <a:buClr>
                <a:srgbClr val="FF7900"/>
              </a:buClr>
              <a:buFont typeface="Arial" panose="020B0604020202020204" pitchFamily="34" charset="0"/>
              <a:buChar char="-"/>
            </a:pPr>
            <a:r>
              <a:rPr lang="de-DE" sz="1200" dirty="0" smtClean="0"/>
              <a:t>Geschwindigkeit evt. Abhängig vom Netzwerk</a:t>
            </a:r>
          </a:p>
          <a:p>
            <a:pPr marL="800100" lvl="1" indent="-285750">
              <a:buClr>
                <a:srgbClr val="FF7900"/>
              </a:buClr>
              <a:buFont typeface="Arial" panose="020B0604020202020204" pitchFamily="34" charset="0"/>
              <a:buChar char="-"/>
            </a:pPr>
            <a:endParaRPr lang="de-DE" sz="1200" dirty="0" smtClean="0"/>
          </a:p>
          <a:p>
            <a:pPr marL="285750" indent="-285750">
              <a:buClr>
                <a:srgbClr val="FF7900"/>
              </a:buClr>
              <a:buFont typeface="Wingdings" panose="05000000000000000000" pitchFamily="2" charset="2"/>
              <a:buChar char="§"/>
            </a:pPr>
            <a:r>
              <a:rPr lang="de-DE" dirty="0" smtClean="0"/>
              <a:t>Externer Speicher (Cloud etc.)</a:t>
            </a:r>
          </a:p>
          <a:p>
            <a:pPr marL="800100" lvl="1" indent="-285750">
              <a:buClr>
                <a:srgbClr val="FF7900"/>
              </a:buClr>
              <a:buFont typeface="Arial" panose="020B0604020202020204" pitchFamily="34" charset="0"/>
              <a:buChar char="+"/>
            </a:pPr>
            <a:r>
              <a:rPr lang="de-DE" sz="1200" dirty="0"/>
              <a:t>e</a:t>
            </a:r>
            <a:r>
              <a:rPr lang="de-DE" sz="1200" dirty="0" smtClean="0"/>
              <a:t>infach und komfortabel nutzbar</a:t>
            </a:r>
          </a:p>
          <a:p>
            <a:pPr marL="800100" lvl="1" indent="-285750">
              <a:buClr>
                <a:srgbClr val="FF7900"/>
              </a:buClr>
              <a:buFont typeface="Arial" panose="020B0604020202020204" pitchFamily="34" charset="0"/>
              <a:buChar char="+"/>
            </a:pPr>
            <a:r>
              <a:rPr lang="de-DE" sz="1200" dirty="0" smtClean="0"/>
              <a:t>professionelle </a:t>
            </a:r>
            <a:r>
              <a:rPr lang="de-DE" sz="1200" dirty="0"/>
              <a:t>Wartung + Backup</a:t>
            </a:r>
          </a:p>
          <a:p>
            <a:pPr marL="800100" lvl="1" indent="-285750">
              <a:buClr>
                <a:srgbClr val="FF7900"/>
              </a:buClr>
              <a:buFont typeface="Arial" panose="020B0604020202020204" pitchFamily="34" charset="0"/>
              <a:buChar char="-"/>
            </a:pPr>
            <a:r>
              <a:rPr lang="de-DE" sz="1200" dirty="0" smtClean="0"/>
              <a:t>Je nach Anbieter nur mäßig sicher</a:t>
            </a:r>
          </a:p>
          <a:p>
            <a:pPr marL="800100" lvl="1" indent="-285750">
              <a:buClr>
                <a:srgbClr val="FF7900"/>
              </a:buClr>
              <a:buFont typeface="Arial" panose="020B0604020202020204" pitchFamily="34" charset="0"/>
              <a:buChar char="-"/>
            </a:pPr>
            <a:r>
              <a:rPr lang="de-DE" sz="1200" dirty="0" smtClean="0"/>
              <a:t>Zugriff abhängig von Internetverbindung</a:t>
            </a:r>
          </a:p>
        </p:txBody>
      </p:sp>
    </p:spTree>
    <p:extLst>
      <p:ext uri="{BB962C8B-B14F-4D97-AF65-F5344CB8AC3E}">
        <p14:creationId xmlns:p14="http://schemas.microsoft.com/office/powerpoint/2010/main" val="409394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xEl>
                                              <p:pRg st="2" end="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
                                            <p:txEl>
                                              <p:pRg st="7" end="7"/>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
                                            <p:txEl>
                                              <p:pRg st="8" end="8"/>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53</a:t>
            </a:fld>
            <a:endParaRPr lang="de-DE" dirty="0"/>
          </a:p>
        </p:txBody>
      </p:sp>
      <p:sp>
        <p:nvSpPr>
          <p:cNvPr id="6" name="Textplatzhalter 5"/>
          <p:cNvSpPr>
            <a:spLocks noGrp="1"/>
          </p:cNvSpPr>
          <p:nvPr>
            <p:ph type="body" sz="quarter" idx="13"/>
          </p:nvPr>
        </p:nvSpPr>
        <p:spPr>
          <a:xfrm>
            <a:off x="460801" y="1535921"/>
            <a:ext cx="8226000" cy="2606403"/>
          </a:xfrm>
        </p:spPr>
        <p:txBody>
          <a:bodyPr/>
          <a:lstStyle/>
          <a:p>
            <a:pPr marL="285750" indent="-285750">
              <a:buClr>
                <a:srgbClr val="FF7900"/>
              </a:buClr>
              <a:buFont typeface="Wingdings" panose="05000000000000000000" pitchFamily="2" charset="2"/>
              <a:buChar char="§"/>
            </a:pPr>
            <a:r>
              <a:rPr lang="de-DE" dirty="0" smtClean="0"/>
              <a:t>Kapazität ausreichend für erwartetes Datenvolumen? </a:t>
            </a:r>
          </a:p>
          <a:p>
            <a:pPr marL="285750" indent="-285750">
              <a:buClr>
                <a:srgbClr val="FF7900"/>
              </a:buClr>
              <a:buFont typeface="Wingdings" panose="05000000000000000000" pitchFamily="2" charset="2"/>
              <a:buChar char="§"/>
            </a:pPr>
            <a:endParaRPr lang="de-DE" dirty="0"/>
          </a:p>
          <a:p>
            <a:pPr marL="285750" indent="-285750">
              <a:buClr>
                <a:srgbClr val="FF7900"/>
              </a:buClr>
              <a:buFont typeface="Wingdings" panose="05000000000000000000" pitchFamily="2" charset="2"/>
              <a:buChar char="§"/>
            </a:pPr>
            <a:r>
              <a:rPr lang="de-DE" dirty="0" smtClean="0"/>
              <a:t>Gibt es eine ausreichend Backup-Strategie? (ideal: automatisiert, 1xTag-Woche) </a:t>
            </a:r>
          </a:p>
          <a:p>
            <a:pPr marL="285750" indent="-285750">
              <a:buClr>
                <a:srgbClr val="FF7900"/>
              </a:buClr>
              <a:buFont typeface="Wingdings" panose="05000000000000000000" pitchFamily="2" charset="2"/>
              <a:buChar char="§"/>
            </a:pPr>
            <a:endParaRPr lang="de-DE" dirty="0" smtClean="0"/>
          </a:p>
          <a:p>
            <a:pPr marL="285750" indent="-285750">
              <a:buClr>
                <a:srgbClr val="FF7900"/>
              </a:buClr>
              <a:buFont typeface="Wingdings" panose="05000000000000000000" pitchFamily="2" charset="2"/>
              <a:buChar char="§"/>
            </a:pPr>
            <a:r>
              <a:rPr lang="de-DE" dirty="0" smtClean="0"/>
              <a:t>Bei </a:t>
            </a:r>
            <a:r>
              <a:rPr lang="de-DE" dirty="0"/>
              <a:t>sensiblen Daten: Schutzniveau ausreichend? </a:t>
            </a:r>
            <a:r>
              <a:rPr lang="de-DE" dirty="0" smtClean="0"/>
              <a:t>(abschließbare Räume, Zugriffsverwaltung etc.)</a:t>
            </a:r>
          </a:p>
          <a:p>
            <a:pPr marL="285750" indent="-285750">
              <a:buClr>
                <a:srgbClr val="FF7900"/>
              </a:buClr>
              <a:buFont typeface="Wingdings" panose="05000000000000000000" pitchFamily="2" charset="2"/>
              <a:buChar char="§"/>
            </a:pPr>
            <a:endParaRPr lang="de-DE" dirty="0"/>
          </a:p>
          <a:p>
            <a:pPr marL="285750" indent="-285750">
              <a:buClr>
                <a:srgbClr val="FF7900"/>
              </a:buClr>
              <a:buFont typeface="Wingdings" panose="05000000000000000000" pitchFamily="2" charset="2"/>
              <a:buChar char="§"/>
            </a:pPr>
            <a:r>
              <a:rPr lang="de-DE" dirty="0" smtClean="0"/>
              <a:t>Können </a:t>
            </a:r>
            <a:r>
              <a:rPr lang="de-DE" dirty="0"/>
              <a:t>alle beteiligten Personen auf die Daten zugreifen? </a:t>
            </a:r>
            <a:endParaRPr lang="de-DE" dirty="0" smtClean="0"/>
          </a:p>
          <a:p>
            <a:pPr marL="285750" indent="-285750">
              <a:buClr>
                <a:srgbClr val="FF7900"/>
              </a:buClr>
              <a:buFont typeface="Wingdings" panose="05000000000000000000" pitchFamily="2" charset="2"/>
              <a:buChar char="§"/>
            </a:pPr>
            <a:endParaRPr lang="de-DE" dirty="0"/>
          </a:p>
          <a:p>
            <a:pPr marL="285750" indent="-285750">
              <a:buClr>
                <a:srgbClr val="FF7900"/>
              </a:buClr>
              <a:buFont typeface="Wingdings" panose="05000000000000000000" pitchFamily="2" charset="2"/>
              <a:buChar char="§"/>
            </a:pPr>
            <a:r>
              <a:rPr lang="de-DE" dirty="0" smtClean="0"/>
              <a:t>Sind </a:t>
            </a:r>
            <a:r>
              <a:rPr lang="de-DE" dirty="0"/>
              <a:t>Unbefugte vom Zugriff ausgeschlossen? </a:t>
            </a:r>
          </a:p>
        </p:txBody>
      </p:sp>
      <p:sp>
        <p:nvSpPr>
          <p:cNvPr id="7" name="Textplatzhalter 6"/>
          <p:cNvSpPr>
            <a:spLocks noGrp="1"/>
          </p:cNvSpPr>
          <p:nvPr>
            <p:ph type="body" sz="quarter" idx="16"/>
          </p:nvPr>
        </p:nvSpPr>
        <p:spPr/>
        <p:txBody>
          <a:bodyPr/>
          <a:lstStyle/>
          <a:p>
            <a:r>
              <a:rPr lang="de-DE" sz="2400" dirty="0" smtClean="0"/>
              <a:t>Speicherung</a:t>
            </a:r>
            <a:r>
              <a:rPr lang="en-GB" sz="2400" dirty="0" smtClean="0"/>
              <a:t> und (Langzeit)Archivierung</a:t>
            </a:r>
            <a:endParaRPr lang="en-GB" sz="2400" dirty="0"/>
          </a:p>
        </p:txBody>
      </p:sp>
      <p:sp>
        <p:nvSpPr>
          <p:cNvPr id="8" name="Textplatzhalter 7"/>
          <p:cNvSpPr>
            <a:spLocks noGrp="1"/>
          </p:cNvSpPr>
          <p:nvPr>
            <p:ph type="body" sz="quarter" idx="17"/>
          </p:nvPr>
        </p:nvSpPr>
        <p:spPr/>
        <p:txBody>
          <a:bodyPr/>
          <a:lstStyle/>
          <a:p>
            <a:r>
              <a:rPr lang="en-GB" sz="2000" dirty="0" smtClean="0"/>
              <a:t>Kriterien für einen geeigneten Speicherort</a:t>
            </a:r>
            <a:endParaRPr lang="en-GB" sz="2000" dirty="0"/>
          </a:p>
        </p:txBody>
      </p:sp>
    </p:spTree>
    <p:extLst>
      <p:ext uri="{BB962C8B-B14F-4D97-AF65-F5344CB8AC3E}">
        <p14:creationId xmlns:p14="http://schemas.microsoft.com/office/powerpoint/2010/main" val="40112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54</a:t>
            </a:fld>
            <a:endParaRPr lang="de-DE" dirty="0"/>
          </a:p>
        </p:txBody>
      </p:sp>
      <p:sp>
        <p:nvSpPr>
          <p:cNvPr id="6" name="Textplatzhalter 5"/>
          <p:cNvSpPr>
            <a:spLocks noGrp="1"/>
          </p:cNvSpPr>
          <p:nvPr>
            <p:ph type="body" sz="quarter" idx="13"/>
          </p:nvPr>
        </p:nvSpPr>
        <p:spPr>
          <a:xfrm>
            <a:off x="460801" y="1535921"/>
            <a:ext cx="8226000" cy="2606403"/>
          </a:xfrm>
        </p:spPr>
        <p:txBody>
          <a:bodyPr/>
          <a:lstStyle/>
          <a:p>
            <a:pPr marL="285750" indent="-285750">
              <a:buClr>
                <a:srgbClr val="FF7900"/>
              </a:buClr>
              <a:buFont typeface="Wingdings" panose="05000000000000000000" pitchFamily="2" charset="2"/>
              <a:buChar char="§"/>
            </a:pPr>
            <a:r>
              <a:rPr lang="de-DE" dirty="0" smtClean="0"/>
              <a:t>3-2-1-Regel einhalten</a:t>
            </a:r>
            <a:endParaRPr lang="de-DE" dirty="0"/>
          </a:p>
          <a:p>
            <a:pPr marL="285750" indent="-285750">
              <a:buClr>
                <a:srgbClr val="FF7900"/>
              </a:buClr>
              <a:buFont typeface="Wingdings" panose="05000000000000000000" pitchFamily="2" charset="2"/>
              <a:buChar char="ü"/>
            </a:pPr>
            <a:r>
              <a:rPr lang="de-DE" dirty="0"/>
              <a:t>mind. 3 Kopien einer Datei</a:t>
            </a:r>
          </a:p>
          <a:p>
            <a:pPr marL="285750" indent="-285750">
              <a:buClr>
                <a:srgbClr val="FF7900"/>
              </a:buClr>
              <a:buFont typeface="Wingdings" panose="05000000000000000000" pitchFamily="2" charset="2"/>
              <a:buChar char="ü"/>
            </a:pPr>
            <a:r>
              <a:rPr lang="de-DE" dirty="0"/>
              <a:t>auf mind. 2 unterschiedlichen Medien</a:t>
            </a:r>
          </a:p>
          <a:p>
            <a:pPr marL="285750" indent="-285750">
              <a:buClr>
                <a:srgbClr val="FF7900"/>
              </a:buClr>
              <a:buFont typeface="Wingdings" panose="05000000000000000000" pitchFamily="2" charset="2"/>
              <a:buChar char="ü"/>
            </a:pPr>
            <a:r>
              <a:rPr lang="de-DE" dirty="0"/>
              <a:t>wovon 1 sich an einem anderen Ort befindet</a:t>
            </a:r>
          </a:p>
          <a:p>
            <a:pPr marL="285750" indent="-285750">
              <a:buClr>
                <a:srgbClr val="FF7900"/>
              </a:buClr>
              <a:buFont typeface="Wingdings" panose="05000000000000000000" pitchFamily="2" charset="2"/>
              <a:buChar char="§"/>
            </a:pPr>
            <a:endParaRPr lang="de-DE" dirty="0"/>
          </a:p>
          <a:p>
            <a:pPr marL="285750" indent="-285750">
              <a:buClr>
                <a:srgbClr val="FF7900"/>
              </a:buClr>
              <a:buFont typeface="Wingdings" panose="05000000000000000000" pitchFamily="2" charset="2"/>
              <a:buChar char="§"/>
            </a:pPr>
            <a:r>
              <a:rPr lang="de-DE" dirty="0"/>
              <a:t>f</a:t>
            </a:r>
            <a:r>
              <a:rPr lang="de-DE" dirty="0" smtClean="0"/>
              <a:t>ür dauerhafte Ablage Datenträger mit hoher Lebensdauer verwenden (KEINE USB-Sticks!)</a:t>
            </a:r>
            <a:endParaRPr lang="de-DE" dirty="0"/>
          </a:p>
        </p:txBody>
      </p:sp>
      <p:sp>
        <p:nvSpPr>
          <p:cNvPr id="7" name="Textplatzhalter 6"/>
          <p:cNvSpPr>
            <a:spLocks noGrp="1"/>
          </p:cNvSpPr>
          <p:nvPr>
            <p:ph type="body" sz="quarter" idx="16"/>
          </p:nvPr>
        </p:nvSpPr>
        <p:spPr/>
        <p:txBody>
          <a:bodyPr/>
          <a:lstStyle/>
          <a:p>
            <a:r>
              <a:rPr lang="de-DE" sz="2400" dirty="0" smtClean="0"/>
              <a:t>Speicherung</a:t>
            </a:r>
            <a:r>
              <a:rPr lang="en-GB" sz="2400" dirty="0" smtClean="0"/>
              <a:t> und (Langzeit)Archivierung</a:t>
            </a:r>
            <a:endParaRPr lang="en-GB" sz="2400" dirty="0"/>
          </a:p>
        </p:txBody>
      </p:sp>
      <p:sp>
        <p:nvSpPr>
          <p:cNvPr id="8" name="Textplatzhalter 7"/>
          <p:cNvSpPr>
            <a:spLocks noGrp="1"/>
          </p:cNvSpPr>
          <p:nvPr>
            <p:ph type="body" sz="quarter" idx="17"/>
          </p:nvPr>
        </p:nvSpPr>
        <p:spPr/>
        <p:txBody>
          <a:bodyPr/>
          <a:lstStyle/>
          <a:p>
            <a:r>
              <a:rPr lang="en-GB" sz="2000" dirty="0" smtClean="0"/>
              <a:t>Backup und Datensicherung</a:t>
            </a:r>
            <a:endParaRPr lang="en-GB" sz="2000" dirty="0"/>
          </a:p>
        </p:txBody>
      </p:sp>
    </p:spTree>
    <p:extLst>
      <p:ext uri="{BB962C8B-B14F-4D97-AF65-F5344CB8AC3E}">
        <p14:creationId xmlns:p14="http://schemas.microsoft.com/office/powerpoint/2010/main" val="189861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150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500"/>
                                        <p:tgtEl>
                                          <p:spTgt spid="6">
                                            <p:txEl>
                                              <p:pRg st="2" end="2"/>
                                            </p:txEl>
                                          </p:spTgt>
                                        </p:tgtEl>
                                      </p:cBhvr>
                                    </p:animEffect>
                                  </p:childTnLst>
                                </p:cTn>
                              </p:par>
                            </p:childTnLst>
                          </p:cTn>
                        </p:par>
                        <p:par>
                          <p:cTn id="15" fill="hold">
                            <p:stCondLst>
                              <p:cond delay="3500"/>
                            </p:stCondLst>
                            <p:childTnLst>
                              <p:par>
                                <p:cTn id="16" presetID="10" presetClass="entr" presetSubtype="0" fill="hold" nodeType="after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1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55</a:t>
            </a:fld>
            <a:endParaRPr lang="de-DE" dirty="0"/>
          </a:p>
        </p:txBody>
      </p:sp>
      <p:sp>
        <p:nvSpPr>
          <p:cNvPr id="7" name="Textplatzhalter 6"/>
          <p:cNvSpPr>
            <a:spLocks noGrp="1"/>
          </p:cNvSpPr>
          <p:nvPr>
            <p:ph type="body" sz="quarter" idx="13"/>
          </p:nvPr>
        </p:nvSpPr>
        <p:spPr>
          <a:xfrm>
            <a:off x="431801" y="1438570"/>
            <a:ext cx="8130061" cy="2435225"/>
          </a:xfrm>
        </p:spPr>
        <p:txBody>
          <a:bodyPr/>
          <a:lstStyle/>
          <a:p>
            <a:r>
              <a:rPr lang="de-DE" dirty="0" smtClean="0"/>
              <a:t>NextCloud</a:t>
            </a:r>
          </a:p>
          <a:p>
            <a:pPr>
              <a:buFont typeface="Wingdings" panose="05000000000000000000" pitchFamily="2" charset="2"/>
              <a:buChar char="ü"/>
            </a:pPr>
            <a:r>
              <a:rPr lang="de-DE" dirty="0" smtClean="0"/>
              <a:t>Ablage von bis zu 10GB pro Person oder 250 GB pro Struktureinheit (per formlosem Antrag); Desktop-Client verfügbar</a:t>
            </a:r>
          </a:p>
          <a:p>
            <a:pPr>
              <a:buFont typeface="Wingdings" panose="05000000000000000000" pitchFamily="2" charset="2"/>
              <a:buChar char="ü"/>
            </a:pPr>
            <a:r>
              <a:rPr lang="de-DE" dirty="0" smtClean="0"/>
              <a:t>Zugriff: </a:t>
            </a:r>
            <a:r>
              <a:rPr lang="de-DE" dirty="0" smtClean="0">
                <a:hlinkClick r:id="rId2"/>
              </a:rPr>
              <a:t>https://cloud.tu-ilmenau.de/login</a:t>
            </a:r>
            <a:endParaRPr lang="de-DE" dirty="0" smtClean="0"/>
          </a:p>
          <a:p>
            <a:r>
              <a:rPr lang="de-DE" dirty="0" smtClean="0"/>
              <a:t>FileService</a:t>
            </a:r>
          </a:p>
          <a:p>
            <a:pPr>
              <a:buFont typeface="Wingdings" panose="05000000000000000000" pitchFamily="2" charset="2"/>
              <a:buChar char="ü"/>
            </a:pPr>
            <a:r>
              <a:rPr lang="de-DE" dirty="0" smtClean="0"/>
              <a:t>300 GB Speicherplatz pro Struktureinheit </a:t>
            </a:r>
          </a:p>
          <a:p>
            <a:pPr>
              <a:buFont typeface="Wingdings" panose="05000000000000000000" pitchFamily="2" charset="2"/>
              <a:buChar char="ü"/>
            </a:pPr>
            <a:r>
              <a:rPr lang="de-DE" dirty="0" smtClean="0"/>
              <a:t>nach Absprache auch mehr möglich</a:t>
            </a:r>
          </a:p>
          <a:p>
            <a:r>
              <a:rPr lang="de-DE" dirty="0" smtClean="0"/>
              <a:t>Backup-Service (täglich)</a:t>
            </a:r>
          </a:p>
          <a:p>
            <a:pPr>
              <a:buFont typeface="Wingdings" panose="05000000000000000000" pitchFamily="2" charset="2"/>
              <a:buChar char="ü"/>
            </a:pPr>
            <a:endParaRPr lang="en-GB" dirty="0"/>
          </a:p>
        </p:txBody>
      </p:sp>
      <p:sp>
        <p:nvSpPr>
          <p:cNvPr id="4" name="Textplatzhalter 3"/>
          <p:cNvSpPr>
            <a:spLocks noGrp="1"/>
          </p:cNvSpPr>
          <p:nvPr>
            <p:ph type="body" sz="quarter" idx="16"/>
          </p:nvPr>
        </p:nvSpPr>
        <p:spPr/>
        <p:txBody>
          <a:bodyPr/>
          <a:lstStyle/>
          <a:p>
            <a:r>
              <a:rPr lang="de-DE" dirty="0" smtClean="0"/>
              <a:t>Speicherung</a:t>
            </a:r>
            <a:r>
              <a:rPr lang="en-GB" dirty="0" smtClean="0"/>
              <a:t> und (Langzeit)Archivierung</a:t>
            </a:r>
            <a:endParaRPr lang="en-GB" dirty="0"/>
          </a:p>
        </p:txBody>
      </p:sp>
      <p:sp>
        <p:nvSpPr>
          <p:cNvPr id="5" name="Textplatzhalter 4"/>
          <p:cNvSpPr>
            <a:spLocks noGrp="1"/>
          </p:cNvSpPr>
          <p:nvPr>
            <p:ph type="body" sz="quarter" idx="17"/>
          </p:nvPr>
        </p:nvSpPr>
        <p:spPr/>
        <p:txBody>
          <a:bodyPr/>
          <a:lstStyle/>
          <a:p>
            <a:r>
              <a:rPr lang="en-GB" dirty="0" smtClean="0"/>
              <a:t>Services des Universitäts-Rechenzentrums</a:t>
            </a:r>
            <a:endParaRPr lang="en-GB" dirty="0"/>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188" y="3213630"/>
            <a:ext cx="3800128" cy="1132318"/>
          </a:xfrm>
          <a:prstGeom prst="rect">
            <a:avLst/>
          </a:prstGeom>
        </p:spPr>
      </p:pic>
    </p:spTree>
    <p:extLst>
      <p:ext uri="{BB962C8B-B14F-4D97-AF65-F5344CB8AC3E}">
        <p14:creationId xmlns:p14="http://schemas.microsoft.com/office/powerpoint/2010/main" val="356268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56</a:t>
            </a:fld>
            <a:endParaRPr lang="de-DE" dirty="0"/>
          </a:p>
        </p:txBody>
      </p:sp>
      <p:sp>
        <p:nvSpPr>
          <p:cNvPr id="4" name="Textplatzhalter 3"/>
          <p:cNvSpPr>
            <a:spLocks noGrp="1"/>
          </p:cNvSpPr>
          <p:nvPr>
            <p:ph type="body" sz="quarter" idx="16"/>
          </p:nvPr>
        </p:nvSpPr>
        <p:spPr/>
        <p:txBody>
          <a:bodyPr/>
          <a:lstStyle/>
          <a:p>
            <a:r>
              <a:rPr lang="de-DE" dirty="0" smtClean="0"/>
              <a:t>Speicherung</a:t>
            </a:r>
            <a:r>
              <a:rPr lang="en-GB" dirty="0" smtClean="0"/>
              <a:t> und (Langzeit)Archivierung</a:t>
            </a:r>
            <a:endParaRPr lang="en-GB" dirty="0"/>
          </a:p>
        </p:txBody>
      </p:sp>
      <p:sp>
        <p:nvSpPr>
          <p:cNvPr id="5" name="Textplatzhalter 4"/>
          <p:cNvSpPr>
            <a:spLocks noGrp="1"/>
          </p:cNvSpPr>
          <p:nvPr>
            <p:ph type="body" sz="quarter" idx="17"/>
          </p:nvPr>
        </p:nvSpPr>
        <p:spPr/>
        <p:txBody>
          <a:bodyPr/>
          <a:lstStyle/>
          <a:p>
            <a:r>
              <a:rPr lang="en-GB" sz="2000" dirty="0" smtClean="0"/>
              <a:t>Lebensdauer von Speichermedien</a:t>
            </a:r>
            <a:endParaRPr lang="en-GB" sz="2000" dirty="0"/>
          </a:p>
        </p:txBody>
      </p:sp>
      <p:graphicFrame>
        <p:nvGraphicFramePr>
          <p:cNvPr id="8" name="Inhaltsplatzhalter 6"/>
          <p:cNvGraphicFramePr>
            <a:graphicFrameLocks/>
          </p:cNvGraphicFramePr>
          <p:nvPr>
            <p:extLst/>
          </p:nvPr>
        </p:nvGraphicFramePr>
        <p:xfrm>
          <a:off x="468312" y="1333144"/>
          <a:ext cx="8128757" cy="31755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34535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57</a:t>
            </a:fld>
            <a:endParaRPr lang="de-DE" dirty="0"/>
          </a:p>
        </p:txBody>
      </p:sp>
      <p:sp>
        <p:nvSpPr>
          <p:cNvPr id="6" name="Textplatzhalter 5"/>
          <p:cNvSpPr>
            <a:spLocks noGrp="1"/>
          </p:cNvSpPr>
          <p:nvPr>
            <p:ph type="body" sz="quarter" idx="13"/>
          </p:nvPr>
        </p:nvSpPr>
        <p:spPr>
          <a:xfrm>
            <a:off x="431800" y="1455662"/>
            <a:ext cx="8262511" cy="2928331"/>
          </a:xfrm>
        </p:spPr>
        <p:txBody>
          <a:bodyPr/>
          <a:lstStyle/>
          <a:p>
            <a:pPr marL="298450" indent="-285750">
              <a:buFont typeface="Wingdings" panose="05000000000000000000" pitchFamily="2" charset="2"/>
              <a:buChar char="§"/>
            </a:pPr>
            <a:r>
              <a:rPr lang="de-DE" sz="1400" dirty="0" smtClean="0"/>
              <a:t>Dateiverschlüsselungsmöglichkeiten nutzen</a:t>
            </a:r>
            <a:endParaRPr lang="de-DE" sz="1400" dirty="0"/>
          </a:p>
          <a:p>
            <a:pPr marL="298450" indent="-285750">
              <a:buFont typeface="Wingdings" panose="05000000000000000000" pitchFamily="2" charset="2"/>
              <a:buChar char="§"/>
            </a:pPr>
            <a:r>
              <a:rPr lang="de-DE" sz="1400" dirty="0" smtClean="0"/>
              <a:t>Speichermedien und Endgeräte verschlüsseln mit Filevault (Mac), Bitlocker (Windows) oder VeraCrypt (Open </a:t>
            </a:r>
            <a:r>
              <a:rPr lang="de-DE" sz="1400" dirty="0"/>
              <a:t>S</a:t>
            </a:r>
            <a:r>
              <a:rPr lang="de-DE" sz="1400" dirty="0" smtClean="0"/>
              <a:t>ource)</a:t>
            </a:r>
            <a:endParaRPr lang="de-DE" sz="1400" dirty="0"/>
          </a:p>
          <a:p>
            <a:pPr marL="298450" indent="-285750">
              <a:buFont typeface="Wingdings" panose="05000000000000000000" pitchFamily="2" charset="2"/>
              <a:buChar char="§"/>
            </a:pPr>
            <a:r>
              <a:rPr lang="de-DE" sz="1400" dirty="0" smtClean="0"/>
              <a:t>Beim Datentransfer vom Uni-Netzwerk bspw. zum Heimnetzwerk sichere VPN-Verbindung nutzen</a:t>
            </a:r>
            <a:endParaRPr lang="de-DE" sz="1400" dirty="0"/>
          </a:p>
          <a:p>
            <a:pPr marL="298450" indent="-285750">
              <a:buFont typeface="Wingdings" panose="05000000000000000000" pitchFamily="2" charset="2"/>
              <a:buChar char="§"/>
            </a:pPr>
            <a:r>
              <a:rPr lang="de-DE" sz="1400" dirty="0" smtClean="0"/>
              <a:t>Forschungsdaten NICHT per Email versenden! (Wenn unbedingt notwendig, Kommunikation verschlüsseln)</a:t>
            </a:r>
            <a:endParaRPr lang="de-DE" sz="1400" dirty="0"/>
          </a:p>
          <a:p>
            <a:pPr marL="298450" indent="-285750">
              <a:buFont typeface="Wingdings" panose="05000000000000000000" pitchFamily="2" charset="2"/>
              <a:buChar char="§"/>
            </a:pPr>
            <a:r>
              <a:rPr lang="de-DE" sz="1400" dirty="0" smtClean="0"/>
              <a:t>Zum Datentransfer/austausch NICHT Dropbox nutzen (fällt unter US-Datenschutzrecht)</a:t>
            </a:r>
          </a:p>
          <a:p>
            <a:pPr marL="298450" indent="-285750">
              <a:buFont typeface="Wingdings" panose="05000000000000000000" pitchFamily="2" charset="2"/>
              <a:buChar char="§"/>
            </a:pPr>
            <a:r>
              <a:rPr lang="de-DE" sz="1400" dirty="0" smtClean="0"/>
              <a:t>Mobile Speichermedien regelmäßig bereinigen bspw. mit Ccleaner oder Dban</a:t>
            </a:r>
          </a:p>
          <a:p>
            <a:pPr marL="298450" indent="-285750">
              <a:buFont typeface="Wingdings" panose="05000000000000000000" pitchFamily="2" charset="2"/>
              <a:buChar char="§"/>
            </a:pPr>
            <a:r>
              <a:rPr lang="de-DE" sz="1400" dirty="0" smtClean="0"/>
              <a:t>Zugang besonders zu sensiblen Daten limitieren (abschließbare Räume </a:t>
            </a:r>
            <a:r>
              <a:rPr lang="de-DE" dirty="0" smtClean="0"/>
              <a:t>etc.)</a:t>
            </a:r>
            <a:endParaRPr lang="de-DE" dirty="0"/>
          </a:p>
          <a:p>
            <a:endParaRPr lang="en-GB" dirty="0"/>
          </a:p>
        </p:txBody>
      </p:sp>
      <p:sp>
        <p:nvSpPr>
          <p:cNvPr id="7" name="Textplatzhalter 6"/>
          <p:cNvSpPr>
            <a:spLocks noGrp="1"/>
          </p:cNvSpPr>
          <p:nvPr>
            <p:ph type="body" sz="quarter" idx="16"/>
          </p:nvPr>
        </p:nvSpPr>
        <p:spPr/>
        <p:txBody>
          <a:bodyPr/>
          <a:lstStyle/>
          <a:p>
            <a:r>
              <a:rPr lang="de-DE" sz="2400" dirty="0" smtClean="0"/>
              <a:t>Speicherung</a:t>
            </a:r>
            <a:r>
              <a:rPr lang="en-GB" sz="2400" dirty="0" smtClean="0"/>
              <a:t> und (Langzeit)Archivierung</a:t>
            </a:r>
            <a:endParaRPr lang="en-GB" sz="2400" dirty="0"/>
          </a:p>
        </p:txBody>
      </p:sp>
      <p:sp>
        <p:nvSpPr>
          <p:cNvPr id="8" name="Textplatzhalter 7"/>
          <p:cNvSpPr>
            <a:spLocks noGrp="1"/>
          </p:cNvSpPr>
          <p:nvPr>
            <p:ph type="body" sz="quarter" idx="17"/>
          </p:nvPr>
        </p:nvSpPr>
        <p:spPr/>
        <p:txBody>
          <a:bodyPr/>
          <a:lstStyle/>
          <a:p>
            <a:r>
              <a:rPr lang="de-DE" sz="2000" dirty="0" smtClean="0"/>
              <a:t>Generelle</a:t>
            </a:r>
            <a:r>
              <a:rPr lang="en-GB" sz="2000" dirty="0" smtClean="0"/>
              <a:t> </a:t>
            </a:r>
            <a:r>
              <a:rPr lang="de-LI" sz="2000" dirty="0" smtClean="0"/>
              <a:t>Hinweise</a:t>
            </a:r>
            <a:r>
              <a:rPr lang="en-GB" sz="2000" dirty="0" smtClean="0"/>
              <a:t> </a:t>
            </a:r>
            <a:r>
              <a:rPr lang="de-DE" sz="2000" dirty="0" smtClean="0"/>
              <a:t>zur</a:t>
            </a:r>
            <a:r>
              <a:rPr lang="en-GB" sz="2000" dirty="0" smtClean="0"/>
              <a:t> </a:t>
            </a:r>
            <a:r>
              <a:rPr lang="de-DE" sz="2000" dirty="0" smtClean="0"/>
              <a:t>Datensicherheit</a:t>
            </a:r>
            <a:endParaRPr lang="de-DE" sz="2000" dirty="0"/>
          </a:p>
        </p:txBody>
      </p:sp>
    </p:spTree>
    <p:extLst>
      <p:ext uri="{BB962C8B-B14F-4D97-AF65-F5344CB8AC3E}">
        <p14:creationId xmlns:p14="http://schemas.microsoft.com/office/powerpoint/2010/main" val="77078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58</a:t>
            </a:fld>
            <a:endParaRPr lang="de-DE" dirty="0"/>
          </a:p>
        </p:txBody>
      </p:sp>
      <p:sp>
        <p:nvSpPr>
          <p:cNvPr id="6" name="Textplatzhalter 5"/>
          <p:cNvSpPr>
            <a:spLocks noGrp="1"/>
          </p:cNvSpPr>
          <p:nvPr>
            <p:ph type="body" sz="quarter" idx="13"/>
          </p:nvPr>
        </p:nvSpPr>
        <p:spPr/>
        <p:txBody>
          <a:bodyPr/>
          <a:lstStyle/>
          <a:p>
            <a:r>
              <a:rPr lang="de-DE" dirty="0"/>
              <a:t>u</a:t>
            </a:r>
            <a:r>
              <a:rPr lang="de-DE" dirty="0" smtClean="0"/>
              <a:t>nterschiedliche </a:t>
            </a:r>
            <a:r>
              <a:rPr lang="de-DE" dirty="0"/>
              <a:t>PW für jede zu sichernde Datei)</a:t>
            </a:r>
          </a:p>
          <a:p>
            <a:r>
              <a:rPr lang="de-DE" dirty="0"/>
              <a:t>Passwörter alle 12 Monate ändern und sicher dokumentieren</a:t>
            </a:r>
          </a:p>
          <a:p>
            <a:r>
              <a:rPr lang="de-DE" dirty="0"/>
              <a:t>mind. eine weitere Person sollte Zugang haben</a:t>
            </a:r>
          </a:p>
          <a:p>
            <a:r>
              <a:rPr lang="de-DE" dirty="0"/>
              <a:t>sichere (!) Passwörter verwenden (ggfs. </a:t>
            </a:r>
            <a:r>
              <a:rPr lang="de-DE" dirty="0" smtClean="0"/>
              <a:t>Passwortverwaltungs-Software </a:t>
            </a:r>
            <a:r>
              <a:rPr lang="de-DE" dirty="0"/>
              <a:t>wie KeePass oder ein Merksystem einsetzen)</a:t>
            </a:r>
          </a:p>
          <a:p>
            <a:endParaRPr lang="en-GB" dirty="0"/>
          </a:p>
        </p:txBody>
      </p:sp>
      <p:sp>
        <p:nvSpPr>
          <p:cNvPr id="7" name="Textplatzhalter 6"/>
          <p:cNvSpPr>
            <a:spLocks noGrp="1"/>
          </p:cNvSpPr>
          <p:nvPr>
            <p:ph type="body" sz="quarter" idx="16"/>
          </p:nvPr>
        </p:nvSpPr>
        <p:spPr/>
        <p:txBody>
          <a:bodyPr/>
          <a:lstStyle/>
          <a:p>
            <a:r>
              <a:rPr lang="de-DE" sz="2400" dirty="0" smtClean="0"/>
              <a:t>Speicherung</a:t>
            </a:r>
            <a:r>
              <a:rPr lang="en-GB" sz="2400" dirty="0" smtClean="0"/>
              <a:t> und (Langzeit)Archivierung</a:t>
            </a:r>
            <a:endParaRPr lang="en-GB" sz="2400" dirty="0"/>
          </a:p>
        </p:txBody>
      </p:sp>
      <p:sp>
        <p:nvSpPr>
          <p:cNvPr id="8" name="Textplatzhalter 7"/>
          <p:cNvSpPr>
            <a:spLocks noGrp="1"/>
          </p:cNvSpPr>
          <p:nvPr>
            <p:ph type="body" sz="quarter" idx="17"/>
          </p:nvPr>
        </p:nvSpPr>
        <p:spPr/>
        <p:txBody>
          <a:bodyPr/>
          <a:lstStyle/>
          <a:p>
            <a:r>
              <a:rPr lang="en-GB" dirty="0" smtClean="0"/>
              <a:t>Passwortschutz</a:t>
            </a:r>
            <a:endParaRPr lang="en-GB" dirty="0"/>
          </a:p>
        </p:txBody>
      </p:sp>
      <p:pic>
        <p:nvPicPr>
          <p:cNvPr id="4" name="Bildplatzhalter 3"/>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t="6263" b="6263"/>
          <a:stretch>
            <a:fillRect/>
          </a:stretch>
        </p:blipFill>
        <p:spPr>
          <a:xfrm>
            <a:off x="5708591" y="1324815"/>
            <a:ext cx="2978209" cy="2745536"/>
          </a:xfrm>
        </p:spPr>
      </p:pic>
    </p:spTree>
    <p:extLst>
      <p:ext uri="{BB962C8B-B14F-4D97-AF65-F5344CB8AC3E}">
        <p14:creationId xmlns:p14="http://schemas.microsoft.com/office/powerpoint/2010/main" val="973907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sz="2400" dirty="0" smtClean="0"/>
              <a:t>Speicherung und (Langzeit)Archivierung</a:t>
            </a:r>
            <a:endParaRPr lang="de-DE" sz="2400" dirty="0"/>
          </a:p>
        </p:txBody>
      </p:sp>
      <p:sp>
        <p:nvSpPr>
          <p:cNvPr id="9" name="Inhaltsplatzhalter 8"/>
          <p:cNvSpPr>
            <a:spLocks noGrp="1"/>
          </p:cNvSpPr>
          <p:nvPr>
            <p:ph idx="1"/>
          </p:nvPr>
        </p:nvSpPr>
        <p:spPr>
          <a:xfrm>
            <a:off x="457199" y="1408340"/>
            <a:ext cx="7583937" cy="3265010"/>
          </a:xfrm>
        </p:spPr>
        <p:txBody>
          <a:bodyPr/>
          <a:lstStyle/>
          <a:p>
            <a:r>
              <a:rPr lang="de-DE" sz="1500" dirty="0"/>
              <a:t>nicht mehr benötigte Daten sollten nach Projektende in einem archivierbaren Dateiformat abgelegt werden</a:t>
            </a:r>
          </a:p>
          <a:p>
            <a:r>
              <a:rPr lang="de-DE" sz="1500" dirty="0"/>
              <a:t>mindestens in einem getrennten Archiv-Ordner, besser auf einem Archivserver </a:t>
            </a:r>
            <a:r>
              <a:rPr lang="de-DE" sz="1500" dirty="0">
                <a:sym typeface="Wingdings" panose="05000000000000000000" pitchFamily="2" charset="2"/>
              </a:rPr>
              <a:t>(Daten werden revisionssicher/unveränderlich aufbewahrt)</a:t>
            </a:r>
          </a:p>
          <a:p>
            <a:r>
              <a:rPr lang="de-DE" sz="1500" dirty="0">
                <a:sym typeface="Wingdings" panose="05000000000000000000" pitchFamily="2" charset="2"/>
              </a:rPr>
              <a:t>Gute wissenschaftliche Praxis: Primärdaten müssen mind. </a:t>
            </a:r>
            <a:r>
              <a:rPr lang="de-DE" sz="1500" u="sng" dirty="0">
                <a:sym typeface="Wingdings" panose="05000000000000000000" pitchFamily="2" charset="2"/>
              </a:rPr>
              <a:t>10 Jahre</a:t>
            </a:r>
            <a:r>
              <a:rPr lang="de-DE" sz="1500" dirty="0">
                <a:sym typeface="Wingdings" panose="05000000000000000000" pitchFamily="2" charset="2"/>
              </a:rPr>
              <a:t> lang aufbewahrt werden</a:t>
            </a:r>
          </a:p>
          <a:p>
            <a:r>
              <a:rPr lang="de-DE" sz="1500" dirty="0">
                <a:sym typeface="Wingdings" panose="05000000000000000000" pitchFamily="2" charset="2"/>
              </a:rPr>
              <a:t>Datenauswahl (bearbeitete Daten) in die Langzeitarchivierung (für die Ewigkeit):</a:t>
            </a:r>
          </a:p>
          <a:p>
            <a:pPr lvl="1">
              <a:buFont typeface="Symbol" panose="05050102010706020507" pitchFamily="18" charset="2"/>
              <a:buChar char="-"/>
            </a:pPr>
            <a:r>
              <a:rPr lang="de-DE" sz="1200" dirty="0"/>
              <a:t>teuer in der Erhebung/Sammlung</a:t>
            </a:r>
          </a:p>
          <a:p>
            <a:pPr lvl="1">
              <a:buFont typeface="Symbol" panose="05050102010706020507" pitchFamily="18" charset="2"/>
              <a:buChar char="-"/>
            </a:pPr>
            <a:r>
              <a:rPr lang="de-DE" sz="1200" dirty="0"/>
              <a:t>unwiederbringlich</a:t>
            </a:r>
          </a:p>
          <a:p>
            <a:pPr lvl="1">
              <a:buFont typeface="Symbol" panose="05050102010706020507" pitchFamily="18" charset="2"/>
              <a:buChar char="-"/>
            </a:pPr>
            <a:r>
              <a:rPr lang="de-DE" sz="1200" dirty="0"/>
              <a:t>einer wichtigen Publikation zugrunde liegend</a:t>
            </a:r>
          </a:p>
          <a:p>
            <a:pPr lvl="1">
              <a:buFont typeface="Symbol" panose="05050102010706020507" pitchFamily="18" charset="2"/>
              <a:buChar char="-"/>
            </a:pPr>
            <a:r>
              <a:rPr lang="de-DE" sz="1200" dirty="0"/>
              <a:t>Meilensteine</a:t>
            </a:r>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59</a:t>
            </a:fld>
            <a:endParaRPr lang="de-DE" dirty="0"/>
          </a:p>
        </p:txBody>
      </p:sp>
      <p:sp>
        <p:nvSpPr>
          <p:cNvPr id="6" name="Textplatzhalter 7"/>
          <p:cNvSpPr txBox="1">
            <a:spLocks/>
          </p:cNvSpPr>
          <p:nvPr/>
        </p:nvSpPr>
        <p:spPr>
          <a:xfrm>
            <a:off x="377570" y="727473"/>
            <a:ext cx="8226000" cy="6715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Generelle</a:t>
            </a:r>
            <a:r>
              <a:rPr lang="en-GB" sz="2000" b="1" dirty="0" smtClean="0"/>
              <a:t> </a:t>
            </a:r>
            <a:r>
              <a:rPr lang="de-DE" sz="2000" b="1" dirty="0" smtClean="0"/>
              <a:t>Hinweise</a:t>
            </a:r>
            <a:r>
              <a:rPr lang="en-GB" sz="2000" b="1" dirty="0" smtClean="0"/>
              <a:t> </a:t>
            </a:r>
            <a:r>
              <a:rPr lang="de-DE" sz="2000" b="1" dirty="0" smtClean="0"/>
              <a:t>zur</a:t>
            </a:r>
            <a:r>
              <a:rPr lang="en-GB" sz="2000" b="1" dirty="0" smtClean="0"/>
              <a:t> </a:t>
            </a:r>
            <a:r>
              <a:rPr lang="de-DE" sz="2000" b="1" dirty="0" smtClean="0"/>
              <a:t>Archivierung</a:t>
            </a:r>
            <a:endParaRPr lang="de-DE" sz="2000" b="1" dirty="0"/>
          </a:p>
        </p:txBody>
      </p:sp>
    </p:spTree>
    <p:extLst>
      <p:ext uri="{BB962C8B-B14F-4D97-AF65-F5344CB8AC3E}">
        <p14:creationId xmlns:p14="http://schemas.microsoft.com/office/powerpoint/2010/main" val="769851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stretch>
            <a:fillRect t="-9000" b="-9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6</a:t>
            </a:fld>
            <a:endParaRPr lang="de-DE" dirty="0">
              <a:solidFill>
                <a:srgbClr val="A5A5A5"/>
              </a:solidFill>
            </a:endParaRPr>
          </a:p>
        </p:txBody>
      </p:sp>
      <p:sp>
        <p:nvSpPr>
          <p:cNvPr id="8" name="Titel 7"/>
          <p:cNvSpPr>
            <a:spLocks noGrp="1"/>
          </p:cNvSpPr>
          <p:nvPr>
            <p:ph type="title"/>
          </p:nvPr>
        </p:nvSpPr>
        <p:spPr>
          <a:xfrm>
            <a:off x="1578157" y="2005398"/>
            <a:ext cx="6169500" cy="378117"/>
          </a:xfrm>
        </p:spPr>
        <p:txBody>
          <a:bodyPr>
            <a:noAutofit/>
          </a:bodyPr>
          <a:lstStyle/>
          <a:p>
            <a:pPr algn="ctr"/>
            <a:r>
              <a:rPr lang="en-GB" sz="3600" dirty="0">
                <a:solidFill>
                  <a:srgbClr val="003359"/>
                </a:solidFill>
              </a:rPr>
              <a:t>Grundbegriffe</a:t>
            </a:r>
          </a:p>
        </p:txBody>
      </p:sp>
    </p:spTree>
    <p:extLst>
      <p:ext uri="{BB962C8B-B14F-4D97-AF65-F5344CB8AC3E}">
        <p14:creationId xmlns:p14="http://schemas.microsoft.com/office/powerpoint/2010/main" val="424644157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sz="2400" dirty="0" smtClean="0"/>
              <a:t>Speicherung und (Langzeit)Archivierung</a:t>
            </a:r>
            <a:endParaRPr lang="de-DE" sz="2400" dirty="0"/>
          </a:p>
        </p:txBody>
      </p:sp>
      <p:sp>
        <p:nvSpPr>
          <p:cNvPr id="9" name="Inhaltsplatzhalter 8"/>
          <p:cNvSpPr>
            <a:spLocks noGrp="1"/>
          </p:cNvSpPr>
          <p:nvPr>
            <p:ph idx="1"/>
          </p:nvPr>
        </p:nvSpPr>
        <p:spPr>
          <a:xfrm>
            <a:off x="426569" y="1493318"/>
            <a:ext cx="8290862" cy="3394472"/>
          </a:xfrm>
        </p:spPr>
        <p:txBody>
          <a:bodyPr/>
          <a:lstStyle/>
          <a:p>
            <a:pPr marL="0" indent="0">
              <a:buNone/>
            </a:pPr>
            <a:r>
              <a:rPr lang="de-DE" sz="1800" dirty="0"/>
              <a:t>Für die (Langzeit)Archivierung geeignete Formate sind</a:t>
            </a:r>
            <a:r>
              <a:rPr lang="de-DE" sz="1800" dirty="0" smtClean="0"/>
              <a:t>:</a:t>
            </a:r>
          </a:p>
          <a:p>
            <a:pPr marL="0" indent="0">
              <a:buNone/>
            </a:pPr>
            <a:endParaRPr lang="de-DE" sz="1800" dirty="0"/>
          </a:p>
          <a:p>
            <a:pPr>
              <a:buClr>
                <a:srgbClr val="FF7900"/>
              </a:buClr>
              <a:buFont typeface="Wingdings" panose="05000000000000000000" pitchFamily="2" charset="2"/>
              <a:buChar char="§"/>
            </a:pPr>
            <a:r>
              <a:rPr lang="de-DE" sz="1800" dirty="0"/>
              <a:t>unverschlüsselt, nicht komprimiert, nicht patentiert/firmeneigen, standardisiert, idealerweise </a:t>
            </a:r>
            <a:r>
              <a:rPr lang="de-DE" sz="1800" dirty="0" smtClean="0"/>
              <a:t>offen</a:t>
            </a:r>
          </a:p>
          <a:p>
            <a:pPr>
              <a:buClr>
                <a:srgbClr val="FF7900"/>
              </a:buClr>
              <a:buFont typeface="Wingdings" panose="05000000000000000000" pitchFamily="2" charset="2"/>
              <a:buChar char="§"/>
            </a:pPr>
            <a:r>
              <a:rPr lang="de-DE" sz="1800" dirty="0" smtClean="0"/>
              <a:t>Liegen </a:t>
            </a:r>
            <a:r>
              <a:rPr lang="de-DE" sz="1800" dirty="0"/>
              <a:t>Daten in einem proprietären Format vor (Originalsoftware-Format wie bspw. MatLab), diese immer auch in einem offenen/archivierbarem Format ablegen</a:t>
            </a:r>
            <a:r>
              <a:rPr lang="de-DE" sz="1800" dirty="0" smtClean="0"/>
              <a:t>!</a:t>
            </a:r>
          </a:p>
          <a:p>
            <a:pPr>
              <a:buClr>
                <a:srgbClr val="FF7900"/>
              </a:buClr>
              <a:buFont typeface="Wingdings" panose="05000000000000000000" pitchFamily="2" charset="2"/>
              <a:buChar char="§"/>
            </a:pPr>
            <a:r>
              <a:rPr lang="de-DE" sz="1800" dirty="0" smtClean="0"/>
              <a:t>(</a:t>
            </a:r>
            <a:r>
              <a:rPr lang="de-DE" sz="1800" dirty="0"/>
              <a:t>Langzeit)Archivierung kostet oft Geld (Infrastruktur) und Zeit (Dokumentation, Metadaten). Planen Sie frühzeitig!</a:t>
            </a:r>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60</a:t>
            </a:fld>
            <a:endParaRPr lang="de-DE" dirty="0"/>
          </a:p>
        </p:txBody>
      </p:sp>
      <p:sp>
        <p:nvSpPr>
          <p:cNvPr id="6" name="Textplatzhalter 7"/>
          <p:cNvSpPr txBox="1">
            <a:spLocks/>
          </p:cNvSpPr>
          <p:nvPr/>
        </p:nvSpPr>
        <p:spPr>
          <a:xfrm>
            <a:off x="377570" y="727473"/>
            <a:ext cx="8226000" cy="6715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Datenformate</a:t>
            </a:r>
            <a:r>
              <a:rPr lang="en-GB" sz="2000" b="1" dirty="0" smtClean="0"/>
              <a:t> I</a:t>
            </a:r>
            <a:endParaRPr lang="en-GB" sz="2000" b="1" dirty="0"/>
          </a:p>
        </p:txBody>
      </p:sp>
    </p:spTree>
    <p:extLst>
      <p:ext uri="{BB962C8B-B14F-4D97-AF65-F5344CB8AC3E}">
        <p14:creationId xmlns:p14="http://schemas.microsoft.com/office/powerpoint/2010/main" val="27328423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sz="2400" dirty="0" smtClean="0"/>
              <a:t>Speicherung und (Langzeit)Archivierung</a:t>
            </a:r>
            <a:endParaRPr lang="de-DE" sz="2400" dirty="0"/>
          </a:p>
        </p:txBody>
      </p:sp>
      <p:sp>
        <p:nvSpPr>
          <p:cNvPr id="9" name="Inhaltsplatzhalter 8"/>
          <p:cNvSpPr>
            <a:spLocks noGrp="1"/>
          </p:cNvSpPr>
          <p:nvPr>
            <p:ph idx="1"/>
          </p:nvPr>
        </p:nvSpPr>
        <p:spPr>
          <a:xfrm>
            <a:off x="468001" y="3714276"/>
            <a:ext cx="7386162" cy="540060"/>
          </a:xfrm>
        </p:spPr>
        <p:txBody>
          <a:bodyPr/>
          <a:lstStyle/>
          <a:p>
            <a:pPr marL="0" indent="0">
              <a:buNone/>
            </a:pPr>
            <a:r>
              <a:rPr lang="de-DE" sz="1500" dirty="0"/>
              <a:t>Mehr Informationen: https://www.forschungsdaten.info/themen/bewahren-und-nachnutzen/formate-erhalten/</a:t>
            </a:r>
          </a:p>
        </p:txBody>
      </p:sp>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61</a:t>
            </a:fld>
            <a:endParaRPr lang="de-DE" dirty="0"/>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000" y="1334960"/>
            <a:ext cx="6143928" cy="1917946"/>
          </a:xfrm>
          <a:prstGeom prst="rect">
            <a:avLst/>
          </a:prstGeom>
        </p:spPr>
      </p:pic>
      <p:sp>
        <p:nvSpPr>
          <p:cNvPr id="7" name="Textfeld 6"/>
          <p:cNvSpPr txBox="1"/>
          <p:nvPr/>
        </p:nvSpPr>
        <p:spPr>
          <a:xfrm>
            <a:off x="457200" y="3321975"/>
            <a:ext cx="5238582" cy="207749"/>
          </a:xfrm>
          <a:prstGeom prst="rect">
            <a:avLst/>
          </a:prstGeom>
          <a:noFill/>
        </p:spPr>
        <p:txBody>
          <a:bodyPr wrap="square" rtlCol="0">
            <a:spAutoFit/>
          </a:bodyPr>
          <a:lstStyle/>
          <a:p>
            <a:r>
              <a:rPr lang="de-DE" sz="750" dirty="0"/>
              <a:t>Quelle: Kerstin Helbig, Einführung in das Forschungsdatenmanagement </a:t>
            </a:r>
            <a:r>
              <a:rPr lang="en-US" sz="750" dirty="0"/>
              <a:t>RDA-DE-Trainings-Workshop A1, 2017.</a:t>
            </a:r>
            <a:endParaRPr lang="de-DE" sz="750" dirty="0"/>
          </a:p>
        </p:txBody>
      </p:sp>
      <p:sp>
        <p:nvSpPr>
          <p:cNvPr id="10" name="Textplatzhalter 7"/>
          <p:cNvSpPr txBox="1">
            <a:spLocks/>
          </p:cNvSpPr>
          <p:nvPr/>
        </p:nvSpPr>
        <p:spPr>
          <a:xfrm>
            <a:off x="377570" y="727473"/>
            <a:ext cx="8226000" cy="6715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Datenformate</a:t>
            </a:r>
            <a:r>
              <a:rPr lang="en-GB" sz="2000" b="1" dirty="0" smtClean="0"/>
              <a:t> II</a:t>
            </a:r>
            <a:endParaRPr lang="en-GB" sz="2000" b="1" dirty="0"/>
          </a:p>
        </p:txBody>
      </p:sp>
    </p:spTree>
    <p:extLst>
      <p:ext uri="{BB962C8B-B14F-4D97-AF65-F5344CB8AC3E}">
        <p14:creationId xmlns:p14="http://schemas.microsoft.com/office/powerpoint/2010/main" val="26067645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stretch>
            <a:fillRect t="-9000" b="-9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62</a:t>
            </a:fld>
            <a:endParaRPr lang="de-DE" dirty="0">
              <a:solidFill>
                <a:srgbClr val="A5A5A5"/>
              </a:solidFill>
            </a:endParaRPr>
          </a:p>
        </p:txBody>
      </p:sp>
      <p:sp>
        <p:nvSpPr>
          <p:cNvPr id="8" name="Titel 7"/>
          <p:cNvSpPr>
            <a:spLocks noGrp="1"/>
          </p:cNvSpPr>
          <p:nvPr>
            <p:ph type="title"/>
          </p:nvPr>
        </p:nvSpPr>
        <p:spPr>
          <a:xfrm>
            <a:off x="1578157" y="2005398"/>
            <a:ext cx="6169500" cy="378117"/>
          </a:xfrm>
        </p:spPr>
        <p:txBody>
          <a:bodyPr>
            <a:noAutofit/>
          </a:bodyPr>
          <a:lstStyle/>
          <a:p>
            <a:pPr algn="ctr"/>
            <a:r>
              <a:rPr lang="de-DE" sz="3600" dirty="0" smtClean="0">
                <a:solidFill>
                  <a:srgbClr val="003359"/>
                </a:solidFill>
              </a:rPr>
              <a:t>Rechtliche Aspekte</a:t>
            </a:r>
            <a:endParaRPr lang="de-DE" sz="3600" dirty="0">
              <a:solidFill>
                <a:srgbClr val="003359"/>
              </a:solidFill>
            </a:endParaRPr>
          </a:p>
        </p:txBody>
      </p:sp>
    </p:spTree>
    <p:extLst>
      <p:ext uri="{BB962C8B-B14F-4D97-AF65-F5344CB8AC3E}">
        <p14:creationId xmlns:p14="http://schemas.microsoft.com/office/powerpoint/2010/main" val="179171748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63</a:t>
            </a:fld>
            <a:endParaRPr lang="de-DE" dirty="0"/>
          </a:p>
        </p:txBody>
      </p:sp>
      <p:sp>
        <p:nvSpPr>
          <p:cNvPr id="6" name="Textplatzhalter 5"/>
          <p:cNvSpPr>
            <a:spLocks noGrp="1"/>
          </p:cNvSpPr>
          <p:nvPr>
            <p:ph type="body" sz="quarter" idx="13"/>
          </p:nvPr>
        </p:nvSpPr>
        <p:spPr/>
        <p:txBody>
          <a:bodyPr/>
          <a:lstStyle/>
          <a:p>
            <a:pPr marL="298450" indent="-285750">
              <a:buFont typeface="Wingdings" panose="05000000000000000000" pitchFamily="2" charset="2"/>
              <a:buChar char="§"/>
            </a:pPr>
            <a:r>
              <a:rPr lang="de-DE" dirty="0" smtClean="0"/>
              <a:t>Urheberrecht</a:t>
            </a:r>
          </a:p>
          <a:p>
            <a:pPr marL="298450" indent="-285750">
              <a:buFont typeface="Wingdings" panose="05000000000000000000" pitchFamily="2" charset="2"/>
              <a:buChar char="§"/>
            </a:pPr>
            <a:r>
              <a:rPr lang="de-DE" dirty="0" smtClean="0"/>
              <a:t>Datenschutzrecht</a:t>
            </a:r>
          </a:p>
          <a:p>
            <a:pPr marL="298450" indent="-285750">
              <a:buFont typeface="Wingdings" panose="05000000000000000000" pitchFamily="2" charset="2"/>
              <a:buChar char="§"/>
            </a:pPr>
            <a:r>
              <a:rPr lang="de-DE" dirty="0" smtClean="0"/>
              <a:t>Arbeits/Dienstrecht</a:t>
            </a:r>
          </a:p>
          <a:p>
            <a:pPr marL="298450" indent="-285750">
              <a:buFont typeface="Wingdings" panose="05000000000000000000" pitchFamily="2" charset="2"/>
              <a:buChar char="§"/>
            </a:pPr>
            <a:r>
              <a:rPr lang="de-DE" dirty="0" smtClean="0"/>
              <a:t>Lizenzen</a:t>
            </a:r>
          </a:p>
          <a:p>
            <a:pPr marL="9525" indent="0">
              <a:buNone/>
            </a:pPr>
            <a:r>
              <a:rPr lang="de-DE" dirty="0" smtClean="0"/>
              <a:t>Abhängig vom Use Case können auch weitere Rechtsbereiche Anwendung finden!</a:t>
            </a:r>
          </a:p>
          <a:p>
            <a:pPr marL="9525" indent="0">
              <a:buNone/>
            </a:pPr>
            <a:endParaRPr lang="de-DE" dirty="0" smtClean="0"/>
          </a:p>
          <a:p>
            <a:pPr marL="9525" indent="0">
              <a:buNone/>
            </a:pPr>
            <a:r>
              <a:rPr lang="de-DE" dirty="0" smtClean="0"/>
              <a:t>Mehr Information: https://www.forschungsdaten.info/themen/rechte-und-pflichten</a:t>
            </a:r>
            <a:endParaRPr lang="de-DE" dirty="0"/>
          </a:p>
        </p:txBody>
      </p:sp>
      <p:sp>
        <p:nvSpPr>
          <p:cNvPr id="7" name="Textplatzhalter 6"/>
          <p:cNvSpPr>
            <a:spLocks noGrp="1"/>
          </p:cNvSpPr>
          <p:nvPr>
            <p:ph type="body" sz="quarter" idx="16"/>
          </p:nvPr>
        </p:nvSpPr>
        <p:spPr/>
        <p:txBody>
          <a:bodyPr/>
          <a:lstStyle/>
          <a:p>
            <a:r>
              <a:rPr lang="de-DE" sz="2400" dirty="0" smtClean="0"/>
              <a:t>Rechtliche Aspekte</a:t>
            </a:r>
            <a:endParaRPr lang="de-DE" sz="2400" dirty="0"/>
          </a:p>
        </p:txBody>
      </p:sp>
      <p:sp>
        <p:nvSpPr>
          <p:cNvPr id="8" name="Textplatzhalter 7"/>
          <p:cNvSpPr>
            <a:spLocks noGrp="1"/>
          </p:cNvSpPr>
          <p:nvPr>
            <p:ph type="body" sz="quarter" idx="17"/>
          </p:nvPr>
        </p:nvSpPr>
        <p:spPr/>
        <p:txBody>
          <a:bodyPr/>
          <a:lstStyle/>
          <a:p>
            <a:r>
              <a:rPr lang="de-DE" sz="2000" dirty="0" smtClean="0"/>
              <a:t>Wichtigste FDM-relevante Rechtsbereiche </a:t>
            </a:r>
            <a:endParaRPr lang="de-DE" sz="2000" dirty="0"/>
          </a:p>
        </p:txBody>
      </p:sp>
    </p:spTree>
    <p:extLst>
      <p:ext uri="{BB962C8B-B14F-4D97-AF65-F5344CB8AC3E}">
        <p14:creationId xmlns:p14="http://schemas.microsoft.com/office/powerpoint/2010/main" val="385074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6">
                                            <p:txEl>
                                              <p:pRg st="0" end="0"/>
                                            </p:txEl>
                                          </p:spTgt>
                                        </p:tgtEl>
                                        <p:attrNameLst>
                                          <p:attrName>style.color</p:attrName>
                                        </p:attrNameLst>
                                      </p:cBhvr>
                                      <p:to>
                                        <a:srgbClr val="FF790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6">
                                            <p:txEl>
                                              <p:pRg st="1" end="1"/>
                                            </p:txEl>
                                          </p:spTgt>
                                        </p:tgtEl>
                                        <p:attrNameLst>
                                          <p:attrName>style.color</p:attrName>
                                        </p:attrNameLst>
                                      </p:cBhvr>
                                      <p:to>
                                        <a:srgbClr val="FF7900"/>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2000" fill="hold"/>
                                        <p:tgtEl>
                                          <p:spTgt spid="6">
                                            <p:txEl>
                                              <p:pRg st="2" end="2"/>
                                            </p:txEl>
                                          </p:spTgt>
                                        </p:tgtEl>
                                        <p:attrNameLst>
                                          <p:attrName>style.color</p:attrName>
                                        </p:attrNameLst>
                                      </p:cBhvr>
                                      <p:to>
                                        <a:srgbClr val="FF7900"/>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2000" fill="hold"/>
                                        <p:tgtEl>
                                          <p:spTgt spid="6">
                                            <p:txEl>
                                              <p:pRg st="3" end="3"/>
                                            </p:txEl>
                                          </p:spTgt>
                                        </p:tgtEl>
                                        <p:attrNameLst>
                                          <p:attrName>style.color</p:attrName>
                                        </p:attrNameLst>
                                      </p:cBhvr>
                                      <p:to>
                                        <a:schemeClr val="accent2"/>
                                      </p:to>
                                    </p:animClr>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64</a:t>
            </a:fld>
            <a:endParaRPr lang="de-DE" dirty="0"/>
          </a:p>
        </p:txBody>
      </p:sp>
      <p:sp>
        <p:nvSpPr>
          <p:cNvPr id="2" name="Textplatzhalter 1"/>
          <p:cNvSpPr>
            <a:spLocks noGrp="1"/>
          </p:cNvSpPr>
          <p:nvPr>
            <p:ph type="body" sz="quarter" idx="13"/>
          </p:nvPr>
        </p:nvSpPr>
        <p:spPr>
          <a:xfrm>
            <a:off x="453600" y="1273692"/>
            <a:ext cx="8225999" cy="2435225"/>
          </a:xfrm>
        </p:spPr>
        <p:txBody>
          <a:bodyPr/>
          <a:lstStyle/>
          <a:p>
            <a:pPr marL="295275" indent="-285750">
              <a:spcBef>
                <a:spcPts val="600"/>
              </a:spcBef>
              <a:buFont typeface="Wingdings" panose="05000000000000000000" pitchFamily="2" charset="2"/>
              <a:buChar char="§"/>
            </a:pPr>
            <a:r>
              <a:rPr lang="de-DE" dirty="0">
                <a:solidFill>
                  <a:srgbClr val="FF7900"/>
                </a:solidFill>
              </a:rPr>
              <a:t>wahrt Persönlichkeitsrechte des </a:t>
            </a:r>
            <a:r>
              <a:rPr lang="de-DE" dirty="0" smtClean="0">
                <a:solidFill>
                  <a:srgbClr val="FF7900"/>
                </a:solidFill>
              </a:rPr>
              <a:t>Autors/Urhebers </a:t>
            </a:r>
            <a:r>
              <a:rPr lang="de-DE" dirty="0"/>
              <a:t>wie Erstveröffentlichung, Urheberbezeichnung und Rückruf des Werkes und sichert dessen Verwertungsrechte (UrhWissG); unübertragbar</a:t>
            </a:r>
          </a:p>
          <a:p>
            <a:pPr marL="295275" indent="-285750">
              <a:spcBef>
                <a:spcPts val="600"/>
              </a:spcBef>
              <a:buFont typeface="Wingdings" panose="05000000000000000000" pitchFamily="2" charset="2"/>
              <a:buChar char="§"/>
            </a:pPr>
            <a:r>
              <a:rPr lang="de-DE" dirty="0" smtClean="0"/>
              <a:t>gilt </a:t>
            </a:r>
            <a:r>
              <a:rPr lang="de-DE" dirty="0"/>
              <a:t>nur für </a:t>
            </a:r>
            <a:r>
              <a:rPr lang="de-DE" dirty="0">
                <a:solidFill>
                  <a:srgbClr val="FF7900"/>
                </a:solidFill>
              </a:rPr>
              <a:t>persönliche geistige Schöpfungen</a:t>
            </a:r>
            <a:r>
              <a:rPr lang="de-DE" dirty="0">
                <a:sym typeface="Wingdings" panose="05000000000000000000" pitchFamily="2" charset="2"/>
              </a:rPr>
              <a:t> rein maschinell erstellte Ergebnisse sind </a:t>
            </a:r>
            <a:r>
              <a:rPr lang="de-DE" dirty="0">
                <a:solidFill>
                  <a:srgbClr val="FF7900"/>
                </a:solidFill>
              </a:rPr>
              <a:t>in der Regel NICHT </a:t>
            </a:r>
            <a:r>
              <a:rPr lang="de-DE" dirty="0" smtClean="0">
                <a:solidFill>
                  <a:srgbClr val="FF7900"/>
                </a:solidFill>
              </a:rPr>
              <a:t>schutzwürdig</a:t>
            </a:r>
            <a:endParaRPr lang="de-DE" dirty="0">
              <a:solidFill>
                <a:srgbClr val="FF7900"/>
              </a:solidFill>
            </a:endParaRPr>
          </a:p>
          <a:p>
            <a:pPr marL="295275" indent="-285750">
              <a:spcBef>
                <a:spcPts val="600"/>
              </a:spcBef>
              <a:buFont typeface="Wingdings" panose="05000000000000000000" pitchFamily="2" charset="2"/>
              <a:buChar char="§"/>
            </a:pPr>
            <a:r>
              <a:rPr lang="de-DE" dirty="0"/>
              <a:t>schützt Form, nicht Inhalt des Werks (bspw. eine Zeichnung, Bild, textliche Beschreibung der Daten etc</a:t>
            </a:r>
            <a:r>
              <a:rPr lang="de-DE" dirty="0" smtClean="0"/>
              <a:t>.)</a:t>
            </a:r>
            <a:endParaRPr lang="de-DE" dirty="0"/>
          </a:p>
          <a:p>
            <a:pPr marL="295275" indent="-285750">
              <a:spcBef>
                <a:spcPts val="600"/>
              </a:spcBef>
              <a:buFont typeface="Wingdings" panose="05000000000000000000" pitchFamily="2" charset="2"/>
              <a:buChar char="§"/>
            </a:pPr>
            <a:r>
              <a:rPr lang="de-DE" dirty="0"/>
              <a:t>Datenbanken können nach EU-Richtlinie über das Urheberrecht im digitalen Binnenmarkt urheberrechtlich geschützt sein</a:t>
            </a:r>
          </a:p>
          <a:p>
            <a:pPr marL="223838" indent="-214313">
              <a:spcBef>
                <a:spcPts val="0"/>
              </a:spcBef>
              <a:buClr>
                <a:srgbClr val="003359"/>
              </a:buClr>
              <a:buFont typeface="Arial" panose="020B0604020202020204" pitchFamily="34" charset="0"/>
              <a:buChar char="•"/>
            </a:pPr>
            <a:endParaRPr lang="de-DE" dirty="0"/>
          </a:p>
          <a:p>
            <a:pPr marL="9525" indent="0">
              <a:spcBef>
                <a:spcPts val="0"/>
              </a:spcBef>
              <a:buClr>
                <a:srgbClr val="003359"/>
              </a:buClr>
              <a:buNone/>
            </a:pPr>
            <a:r>
              <a:rPr lang="de-DE" dirty="0"/>
              <a:t>Mehr Information: </a:t>
            </a:r>
            <a:r>
              <a:rPr lang="de-DE" dirty="0">
                <a:hlinkClick r:id="rId2"/>
              </a:rPr>
              <a:t>https://www.forschungsdaten.info/themen/rechte-und-pflichten/rechtssichere-nachnutzung-von-forschungsdaten-banken/</a:t>
            </a:r>
            <a:endParaRPr lang="de-DE" dirty="0"/>
          </a:p>
          <a:p>
            <a:pPr>
              <a:spcBef>
                <a:spcPts val="0"/>
              </a:spcBef>
            </a:pPr>
            <a:endParaRPr lang="de-DE" dirty="0"/>
          </a:p>
          <a:p>
            <a:endParaRPr lang="en-GB" dirty="0"/>
          </a:p>
        </p:txBody>
      </p:sp>
      <p:sp>
        <p:nvSpPr>
          <p:cNvPr id="5" name="Textplatzhalter 4"/>
          <p:cNvSpPr>
            <a:spLocks noGrp="1"/>
          </p:cNvSpPr>
          <p:nvPr>
            <p:ph type="body" sz="quarter" idx="16"/>
          </p:nvPr>
        </p:nvSpPr>
        <p:spPr/>
        <p:txBody>
          <a:bodyPr/>
          <a:lstStyle/>
          <a:p>
            <a:r>
              <a:rPr lang="de-DE" sz="2400" dirty="0" smtClean="0"/>
              <a:t>Rechtliche Aspekte</a:t>
            </a:r>
            <a:endParaRPr lang="de-DE" sz="2400" dirty="0"/>
          </a:p>
        </p:txBody>
      </p:sp>
      <p:sp>
        <p:nvSpPr>
          <p:cNvPr id="6" name="Textplatzhalter 5"/>
          <p:cNvSpPr>
            <a:spLocks noGrp="1"/>
          </p:cNvSpPr>
          <p:nvPr>
            <p:ph type="body" sz="quarter" idx="17"/>
          </p:nvPr>
        </p:nvSpPr>
        <p:spPr/>
        <p:txBody>
          <a:bodyPr/>
          <a:lstStyle/>
          <a:p>
            <a:r>
              <a:rPr lang="en-GB" sz="2000" dirty="0" smtClean="0"/>
              <a:t>Urheberrecht</a:t>
            </a:r>
            <a:endParaRPr lang="en-GB" sz="2000" dirty="0"/>
          </a:p>
        </p:txBody>
      </p:sp>
    </p:spTree>
    <p:extLst>
      <p:ext uri="{BB962C8B-B14F-4D97-AF65-F5344CB8AC3E}">
        <p14:creationId xmlns:p14="http://schemas.microsoft.com/office/powerpoint/2010/main" val="231707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65</a:t>
            </a:fld>
            <a:endParaRPr lang="de-DE" dirty="0"/>
          </a:p>
        </p:txBody>
      </p:sp>
      <p:sp>
        <p:nvSpPr>
          <p:cNvPr id="6" name="Textplatzhalter 5"/>
          <p:cNvSpPr>
            <a:spLocks noGrp="1"/>
          </p:cNvSpPr>
          <p:nvPr>
            <p:ph type="body" sz="quarter" idx="13"/>
          </p:nvPr>
        </p:nvSpPr>
        <p:spPr>
          <a:xfrm>
            <a:off x="453601" y="1089184"/>
            <a:ext cx="8225999" cy="2435225"/>
          </a:xfrm>
        </p:spPr>
        <p:txBody>
          <a:bodyPr/>
          <a:lstStyle/>
          <a:p>
            <a:endParaRPr lang="de-DE" dirty="0"/>
          </a:p>
          <a:p>
            <a:pPr marL="295275" indent="-285750">
              <a:buFont typeface="Wingdings" panose="05000000000000000000" pitchFamily="2" charset="2"/>
              <a:buChar char="§"/>
            </a:pPr>
            <a:r>
              <a:rPr lang="de-DE" sz="1400" dirty="0"/>
              <a:t>Urheberrecht </a:t>
            </a:r>
            <a:r>
              <a:rPr lang="de-DE" sz="1400" dirty="0">
                <a:solidFill>
                  <a:srgbClr val="FF7900"/>
                </a:solidFill>
              </a:rPr>
              <a:t>≠</a:t>
            </a:r>
            <a:r>
              <a:rPr lang="de-DE" sz="1400" dirty="0"/>
              <a:t> </a:t>
            </a:r>
            <a:r>
              <a:rPr lang="de-DE" sz="1400" dirty="0" smtClean="0"/>
              <a:t>Nutzungsrecht</a:t>
            </a:r>
            <a:endParaRPr lang="de-DE" sz="1400" dirty="0"/>
          </a:p>
          <a:p>
            <a:pPr marL="295275" indent="-285750">
              <a:spcBef>
                <a:spcPts val="600"/>
              </a:spcBef>
              <a:buFont typeface="Wingdings" panose="05000000000000000000" pitchFamily="2" charset="2"/>
              <a:buChar char="§"/>
            </a:pPr>
            <a:r>
              <a:rPr lang="de-DE" sz="1400" dirty="0"/>
              <a:t>für leistungsschutzrechtlich geschützte Inhalte, die im Rahmen eines Angestellten- oder Auftragsverhältnisses geschaffen werden, ergibt sich ein </a:t>
            </a:r>
            <a:r>
              <a:rPr lang="de-DE" sz="1400" dirty="0">
                <a:solidFill>
                  <a:srgbClr val="FF7900"/>
                </a:solidFill>
              </a:rPr>
              <a:t>Nutzungsrecht zugunsten des Arbeit- beziehungsweise Auftraggebers </a:t>
            </a:r>
            <a:r>
              <a:rPr lang="de-DE" sz="1400" dirty="0" smtClean="0"/>
              <a:t>(Vervielfältigung, </a:t>
            </a:r>
            <a:r>
              <a:rPr lang="de-DE" sz="1400" dirty="0"/>
              <a:t>Speicherung, Zugänglichmachung)</a:t>
            </a:r>
          </a:p>
          <a:p>
            <a:pPr marL="295275" indent="-285750">
              <a:spcBef>
                <a:spcPts val="600"/>
              </a:spcBef>
              <a:buFont typeface="Wingdings" panose="05000000000000000000" pitchFamily="2" charset="2"/>
              <a:buChar char="§"/>
            </a:pPr>
            <a:r>
              <a:rPr lang="de-DE" sz="1400" dirty="0">
                <a:solidFill>
                  <a:srgbClr val="FF7900"/>
                </a:solidFill>
              </a:rPr>
              <a:t>Besonderheiten im Hochschulbereich</a:t>
            </a:r>
            <a:r>
              <a:rPr lang="de-DE" sz="1400" dirty="0"/>
              <a:t>: Hochschullehrer sind aufgrund der Wissenschaftsfreiheit grundsätzlich nicht verpflichtet, dem Dienstherren ihre Forschungsergebnisse zur Verfügung zu stellen (Ausnahme: Erfindungen)</a:t>
            </a:r>
          </a:p>
          <a:p>
            <a:pPr marL="295275" indent="-285750">
              <a:spcBef>
                <a:spcPts val="600"/>
              </a:spcBef>
              <a:buFont typeface="Wingdings" panose="05000000000000000000" pitchFamily="2" charset="2"/>
              <a:buChar char="§"/>
            </a:pPr>
            <a:r>
              <a:rPr lang="de-DE" sz="1400" dirty="0">
                <a:solidFill>
                  <a:srgbClr val="FF7900"/>
                </a:solidFill>
              </a:rPr>
              <a:t>gilt nicht für</a:t>
            </a:r>
            <a:r>
              <a:rPr lang="de-DE" sz="1400" dirty="0"/>
              <a:t> </a:t>
            </a:r>
            <a:r>
              <a:rPr lang="de-DE" sz="1400" dirty="0">
                <a:solidFill>
                  <a:srgbClr val="FF7900"/>
                </a:solidFill>
              </a:rPr>
              <a:t>"Pflichtwerke", </a:t>
            </a:r>
            <a:r>
              <a:rPr lang="de-DE" sz="1400" dirty="0"/>
              <a:t>die Hochschulangestellte in Erfüllung ihrer dienstlichen Aufgaben erstellen (bspw. Zuarbeit von Assistenten etc.)</a:t>
            </a:r>
          </a:p>
          <a:p>
            <a:pPr marL="295275" indent="-285750">
              <a:spcBef>
                <a:spcPts val="600"/>
              </a:spcBef>
              <a:buFont typeface="Wingdings" panose="05000000000000000000" pitchFamily="2" charset="2"/>
              <a:buChar char="§"/>
            </a:pPr>
            <a:r>
              <a:rPr lang="de-DE" sz="1400" dirty="0"/>
              <a:t>Mitnahme bei Uniwechsel: durch das Nutzungsrecht des Dienstherren können Daten nicht ohne Weiteres an eine andere Institution mitgenommen werden (</a:t>
            </a:r>
            <a:r>
              <a:rPr lang="de-DE" sz="1400" dirty="0">
                <a:solidFill>
                  <a:srgbClr val="FF7900"/>
                </a:solidFill>
              </a:rPr>
              <a:t>Empfehlung: entsprechende Vereinbarungen im Arbeitsvertrag verhandeln</a:t>
            </a:r>
            <a:r>
              <a:rPr lang="de-DE" sz="1400" dirty="0"/>
              <a:t>)</a:t>
            </a:r>
            <a:endParaRPr lang="en-GB" sz="1400" dirty="0"/>
          </a:p>
          <a:p>
            <a:pPr>
              <a:spcBef>
                <a:spcPts val="600"/>
              </a:spcBef>
            </a:pPr>
            <a:endParaRPr lang="en-GB" sz="1400" dirty="0"/>
          </a:p>
        </p:txBody>
      </p:sp>
      <p:sp>
        <p:nvSpPr>
          <p:cNvPr id="7" name="Textplatzhalter 6"/>
          <p:cNvSpPr>
            <a:spLocks noGrp="1"/>
          </p:cNvSpPr>
          <p:nvPr>
            <p:ph type="body" sz="quarter" idx="16"/>
          </p:nvPr>
        </p:nvSpPr>
        <p:spPr/>
        <p:txBody>
          <a:bodyPr/>
          <a:lstStyle/>
          <a:p>
            <a:r>
              <a:rPr lang="en-GB" sz="2400" dirty="0" smtClean="0"/>
              <a:t>Rechtliche Aspekt</a:t>
            </a:r>
            <a:endParaRPr lang="en-GB" sz="2400" dirty="0"/>
          </a:p>
        </p:txBody>
      </p:sp>
      <p:sp>
        <p:nvSpPr>
          <p:cNvPr id="8" name="Textplatzhalter 7"/>
          <p:cNvSpPr>
            <a:spLocks noGrp="1"/>
          </p:cNvSpPr>
          <p:nvPr>
            <p:ph type="body" sz="quarter" idx="17"/>
          </p:nvPr>
        </p:nvSpPr>
        <p:spPr/>
        <p:txBody>
          <a:bodyPr/>
          <a:lstStyle/>
          <a:p>
            <a:r>
              <a:rPr lang="en-GB" sz="2000" dirty="0" smtClean="0"/>
              <a:t>Arbeits/Dienstrecht</a:t>
            </a:r>
            <a:endParaRPr lang="en-GB" sz="2000" dirty="0"/>
          </a:p>
        </p:txBody>
      </p:sp>
    </p:spTree>
    <p:extLst>
      <p:ext uri="{BB962C8B-B14F-4D97-AF65-F5344CB8AC3E}">
        <p14:creationId xmlns:p14="http://schemas.microsoft.com/office/powerpoint/2010/main" val="71803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464116"/>
          </a:xfrm>
        </p:spPr>
        <p:txBody>
          <a:bodyPr>
            <a:normAutofit/>
          </a:bodyPr>
          <a:lstStyle/>
          <a:p>
            <a:r>
              <a:rPr lang="de-DE" sz="2400" dirty="0" smtClean="0"/>
              <a:t>Rechtliche</a:t>
            </a:r>
            <a:r>
              <a:rPr lang="en-GB" sz="2400" dirty="0" smtClean="0"/>
              <a:t> </a:t>
            </a:r>
            <a:r>
              <a:rPr lang="de-DE" sz="2400" dirty="0" smtClean="0"/>
              <a:t>Aspekte</a:t>
            </a:r>
            <a:endParaRPr lang="de-DE" sz="2400" dirty="0"/>
          </a:p>
        </p:txBody>
      </p:sp>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66</a:t>
            </a:fld>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000" y="1137765"/>
            <a:ext cx="4253512" cy="3124739"/>
          </a:xfrm>
          <a:prstGeom prst="rect">
            <a:avLst/>
          </a:prstGeom>
        </p:spPr>
      </p:pic>
      <p:sp>
        <p:nvSpPr>
          <p:cNvPr id="7" name="Rechteck 6"/>
          <p:cNvSpPr/>
          <p:nvPr/>
        </p:nvSpPr>
        <p:spPr>
          <a:xfrm>
            <a:off x="5123432" y="1887251"/>
            <a:ext cx="3291142" cy="1962076"/>
          </a:xfrm>
          <a:prstGeom prst="rect">
            <a:avLst/>
          </a:prstGeom>
        </p:spPr>
        <p:txBody>
          <a:bodyPr wrap="square">
            <a:spAutoFit/>
          </a:bodyPr>
          <a:lstStyle/>
          <a:p>
            <a:r>
              <a:rPr lang="de-DE" dirty="0" smtClean="0"/>
              <a:t>Entscheidungshilfe</a:t>
            </a:r>
          </a:p>
          <a:p>
            <a:endParaRPr lang="en-GB" dirty="0"/>
          </a:p>
          <a:p>
            <a:r>
              <a:rPr lang="en-GB" dirty="0" smtClean="0"/>
              <a:t>“</a:t>
            </a:r>
            <a:r>
              <a:rPr lang="de-DE" dirty="0" smtClean="0"/>
              <a:t>Forschungsdaten</a:t>
            </a:r>
            <a:r>
              <a:rPr lang="en-GB" dirty="0" smtClean="0"/>
              <a:t> </a:t>
            </a:r>
            <a:r>
              <a:rPr lang="de-DE" dirty="0" smtClean="0"/>
              <a:t>veröffentlichen</a:t>
            </a:r>
            <a:r>
              <a:rPr lang="en-GB" dirty="0" smtClean="0"/>
              <a:t>? </a:t>
            </a:r>
            <a:r>
              <a:rPr lang="en-GB" dirty="0"/>
              <a:t>– Die </a:t>
            </a:r>
            <a:r>
              <a:rPr lang="de-DE" dirty="0" smtClean="0"/>
              <a:t>wichtigsten</a:t>
            </a:r>
            <a:r>
              <a:rPr lang="en-GB" dirty="0" smtClean="0"/>
              <a:t> </a:t>
            </a:r>
            <a:r>
              <a:rPr lang="de-DE" dirty="0" smtClean="0"/>
              <a:t>rechtlichen</a:t>
            </a:r>
            <a:r>
              <a:rPr lang="en-GB" dirty="0" smtClean="0"/>
              <a:t> </a:t>
            </a:r>
            <a:r>
              <a:rPr lang="de-DE" dirty="0" smtClean="0"/>
              <a:t>Aspekte</a:t>
            </a:r>
            <a:r>
              <a:rPr lang="en-GB" dirty="0" smtClean="0"/>
              <a:t>” </a:t>
            </a:r>
            <a:endParaRPr lang="en-GB" dirty="0"/>
          </a:p>
          <a:p>
            <a:endParaRPr lang="en-GB" dirty="0"/>
          </a:p>
          <a:p>
            <a:r>
              <a:rPr lang="en-GB" dirty="0"/>
              <a:t>(Rex/Schleußinger, 2019)</a:t>
            </a:r>
          </a:p>
          <a:p>
            <a:endParaRPr lang="en-GB" dirty="0"/>
          </a:p>
          <a:p>
            <a:r>
              <a:rPr lang="en-GB" dirty="0"/>
              <a:t>DOI: 10.5281/zenodo.3368293</a:t>
            </a:r>
          </a:p>
          <a:p>
            <a:endParaRPr lang="en-GB" dirty="0"/>
          </a:p>
        </p:txBody>
      </p:sp>
      <p:sp>
        <p:nvSpPr>
          <p:cNvPr id="8" name="Textplatzhalter 5"/>
          <p:cNvSpPr txBox="1">
            <a:spLocks/>
          </p:cNvSpPr>
          <p:nvPr/>
        </p:nvSpPr>
        <p:spPr>
          <a:xfrm>
            <a:off x="377571" y="654684"/>
            <a:ext cx="8226000" cy="40213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Darf ich das veröffentlichen?</a:t>
            </a:r>
            <a:endParaRPr lang="de-DE" sz="2000" b="1" dirty="0"/>
          </a:p>
        </p:txBody>
      </p:sp>
    </p:spTree>
    <p:extLst>
      <p:ext uri="{BB962C8B-B14F-4D97-AF65-F5344CB8AC3E}">
        <p14:creationId xmlns:p14="http://schemas.microsoft.com/office/powerpoint/2010/main" val="395143237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400" dirty="0" smtClean="0"/>
              <a:t>Rechtliche</a:t>
            </a:r>
            <a:r>
              <a:rPr lang="en-GB" sz="2400" dirty="0" smtClean="0"/>
              <a:t> </a:t>
            </a:r>
            <a:r>
              <a:rPr lang="de-DE" sz="2400" dirty="0" smtClean="0"/>
              <a:t>Aspekte</a:t>
            </a:r>
            <a:endParaRPr lang="de-DE" sz="2400" dirty="0"/>
          </a:p>
        </p:txBody>
      </p:sp>
      <p:sp>
        <p:nvSpPr>
          <p:cNvPr id="3" name="Inhaltsplatzhalter 2"/>
          <p:cNvSpPr>
            <a:spLocks noGrp="1"/>
          </p:cNvSpPr>
          <p:nvPr>
            <p:ph idx="1"/>
          </p:nvPr>
        </p:nvSpPr>
        <p:spPr>
          <a:xfrm>
            <a:off x="377571" y="1552722"/>
            <a:ext cx="4514803" cy="3394472"/>
          </a:xfrm>
        </p:spPr>
        <p:txBody>
          <a:bodyPr/>
          <a:lstStyle/>
          <a:p>
            <a:pPr marL="385763" indent="-385763">
              <a:lnSpc>
                <a:spcPct val="100000"/>
              </a:lnSpc>
              <a:spcBef>
                <a:spcPts val="0"/>
              </a:spcBef>
              <a:buClr>
                <a:srgbClr val="FF7900"/>
              </a:buClr>
              <a:buFont typeface="+mj-lt"/>
              <a:buAutoNum type="arabicPeriod"/>
            </a:pPr>
            <a:r>
              <a:rPr lang="en-GB" sz="1600" dirty="0" smtClean="0"/>
              <a:t>Finden Sie die Entscheidungshilfe auf Zenodo.</a:t>
            </a:r>
          </a:p>
          <a:p>
            <a:pPr marL="385763" indent="-385763">
              <a:lnSpc>
                <a:spcPct val="100000"/>
              </a:lnSpc>
              <a:spcBef>
                <a:spcPts val="0"/>
              </a:spcBef>
              <a:buClr>
                <a:srgbClr val="FF7900"/>
              </a:buClr>
              <a:buFont typeface="+mj-lt"/>
              <a:buAutoNum type="arabicPeriod"/>
            </a:pPr>
            <a:endParaRPr lang="en-GB" sz="1600" dirty="0" smtClean="0"/>
          </a:p>
          <a:p>
            <a:pPr marL="385763" indent="-385763">
              <a:lnSpc>
                <a:spcPct val="100000"/>
              </a:lnSpc>
              <a:spcBef>
                <a:spcPts val="0"/>
              </a:spcBef>
              <a:buClr>
                <a:srgbClr val="FF7900"/>
              </a:buClr>
              <a:buFont typeface="+mj-lt"/>
              <a:buAutoNum type="arabicPeriod"/>
            </a:pPr>
            <a:r>
              <a:rPr lang="en-GB" sz="1600" dirty="0" smtClean="0"/>
              <a:t>Finden </a:t>
            </a:r>
            <a:r>
              <a:rPr lang="en-GB" sz="1600" dirty="0" err="1" smtClean="0"/>
              <a:t>Sie</a:t>
            </a:r>
            <a:r>
              <a:rPr lang="en-GB" sz="1600" dirty="0" smtClean="0"/>
              <a:t> </a:t>
            </a:r>
            <a:r>
              <a:rPr lang="en-GB" sz="1600" dirty="0" err="1" smtClean="0"/>
              <a:t>heraus</a:t>
            </a:r>
            <a:r>
              <a:rPr lang="en-GB" sz="1600" dirty="0" smtClean="0"/>
              <a:t>, wer diese editiert hat und wieviele </a:t>
            </a:r>
            <a:r>
              <a:rPr lang="en-GB" sz="1600" dirty="0" err="1" smtClean="0"/>
              <a:t>weitere</a:t>
            </a:r>
            <a:r>
              <a:rPr lang="en-GB" sz="1600" dirty="0" smtClean="0"/>
              <a:t> </a:t>
            </a:r>
            <a:r>
              <a:rPr lang="de-DE" sz="1600" dirty="0" smtClean="0"/>
              <a:t>Publikationen</a:t>
            </a:r>
            <a:r>
              <a:rPr lang="en-GB" sz="1600" dirty="0" smtClean="0"/>
              <a:t> von </a:t>
            </a:r>
            <a:r>
              <a:rPr lang="de-DE" sz="1600" dirty="0" smtClean="0"/>
              <a:t>dieser</a:t>
            </a:r>
            <a:r>
              <a:rPr lang="en-GB" sz="1600" dirty="0" smtClean="0"/>
              <a:t> Person auf Zenodo bisher </a:t>
            </a:r>
            <a:r>
              <a:rPr lang="en-GB" sz="1600" dirty="0" err="1" smtClean="0"/>
              <a:t>veröffentlicht</a:t>
            </a:r>
            <a:r>
              <a:rPr lang="en-GB" sz="1600" dirty="0" smtClean="0"/>
              <a:t> </a:t>
            </a:r>
            <a:r>
              <a:rPr lang="en-GB" sz="1600" dirty="0" err="1" smtClean="0"/>
              <a:t>wurden</a:t>
            </a:r>
            <a:r>
              <a:rPr lang="en-GB" sz="1600" dirty="0" smtClean="0"/>
              <a:t>.</a:t>
            </a:r>
          </a:p>
          <a:p>
            <a:pPr marL="385763" indent="-385763">
              <a:lnSpc>
                <a:spcPct val="100000"/>
              </a:lnSpc>
              <a:spcBef>
                <a:spcPts val="0"/>
              </a:spcBef>
              <a:buClr>
                <a:srgbClr val="FF7900"/>
              </a:buClr>
              <a:buFont typeface="+mj-lt"/>
              <a:buAutoNum type="arabicPeriod"/>
            </a:pPr>
            <a:endParaRPr lang="en-GB" sz="1600" dirty="0" smtClean="0"/>
          </a:p>
          <a:p>
            <a:pPr marL="385763" indent="-385763">
              <a:lnSpc>
                <a:spcPct val="100000"/>
              </a:lnSpc>
              <a:spcBef>
                <a:spcPts val="0"/>
              </a:spcBef>
              <a:buClr>
                <a:srgbClr val="FF7900"/>
              </a:buClr>
              <a:buFont typeface="+mj-lt"/>
              <a:buAutoNum type="arabicPeriod"/>
            </a:pPr>
            <a:r>
              <a:rPr lang="en-GB" sz="1600" dirty="0" smtClean="0"/>
              <a:t>Sobald Sie eine Zahl haben, geben Sie bitte ein Handzeichen.</a:t>
            </a:r>
          </a:p>
        </p:txBody>
      </p:sp>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67</a:t>
            </a:fld>
            <a:endParaRPr lang="de-DE" dirty="0"/>
          </a:p>
        </p:txBody>
      </p:sp>
      <p:sp>
        <p:nvSpPr>
          <p:cNvPr id="6" name="Textplatzhalter 5"/>
          <p:cNvSpPr txBox="1">
            <a:spLocks/>
          </p:cNvSpPr>
          <p:nvPr/>
        </p:nvSpPr>
        <p:spPr>
          <a:xfrm>
            <a:off x="377571" y="654684"/>
            <a:ext cx="8226000" cy="40213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Schnelle Übung</a:t>
            </a:r>
            <a:endParaRPr lang="de-DE" sz="2000" b="1" dirty="0"/>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3345" y="1665922"/>
            <a:ext cx="3873455" cy="2352099"/>
          </a:xfrm>
          <a:prstGeom prst="rect">
            <a:avLst/>
          </a:prstGeom>
        </p:spPr>
      </p:pic>
    </p:spTree>
    <p:extLst>
      <p:ext uri="{BB962C8B-B14F-4D97-AF65-F5344CB8AC3E}">
        <p14:creationId xmlns:p14="http://schemas.microsoft.com/office/powerpoint/2010/main" val="7546049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68</a:t>
            </a:fld>
            <a:endParaRPr lang="de-DE" dirty="0"/>
          </a:p>
        </p:txBody>
      </p:sp>
      <p:sp>
        <p:nvSpPr>
          <p:cNvPr id="2" name="Textplatzhalter 1"/>
          <p:cNvSpPr>
            <a:spLocks noGrp="1"/>
          </p:cNvSpPr>
          <p:nvPr>
            <p:ph type="body" sz="quarter" idx="13"/>
          </p:nvPr>
        </p:nvSpPr>
        <p:spPr>
          <a:xfrm>
            <a:off x="468312" y="1452864"/>
            <a:ext cx="8214888" cy="1241475"/>
          </a:xfrm>
        </p:spPr>
        <p:txBody>
          <a:bodyPr/>
          <a:lstStyle/>
          <a:p>
            <a:pPr marL="285750" indent="-285750">
              <a:lnSpc>
                <a:spcPct val="100000"/>
              </a:lnSpc>
              <a:buClr>
                <a:srgbClr val="FF7900"/>
              </a:buClr>
              <a:buFont typeface="Wingdings" panose="05000000000000000000" pitchFamily="2" charset="2"/>
              <a:buChar char="§"/>
            </a:pPr>
            <a:r>
              <a:rPr lang="de-DE" sz="1400" dirty="0">
                <a:solidFill>
                  <a:srgbClr val="FF7900"/>
                </a:solidFill>
              </a:rPr>
              <a:t>schutzwürdig sind </a:t>
            </a:r>
            <a:r>
              <a:rPr lang="de-DE" sz="1400" dirty="0"/>
              <a:t>nach </a:t>
            </a:r>
            <a:r>
              <a:rPr lang="de-DE" sz="1400" dirty="0">
                <a:hlinkClick r:id="rId2"/>
              </a:rPr>
              <a:t>Bundesdatenschutzgesetz</a:t>
            </a:r>
            <a:r>
              <a:rPr lang="de-DE" sz="1400" dirty="0"/>
              <a:t> (BDSG neu) §3 und Art. 4 der </a:t>
            </a:r>
            <a:r>
              <a:rPr lang="de-DE" sz="1400" dirty="0">
                <a:hlinkClick r:id="rId3"/>
              </a:rPr>
              <a:t>Europäischen Datenschutzgrundverordnung </a:t>
            </a:r>
            <a:r>
              <a:rPr lang="de-DE" sz="1400" dirty="0"/>
              <a:t>(DSGVO) </a:t>
            </a:r>
            <a:r>
              <a:rPr lang="de-DE" sz="1400" dirty="0">
                <a:solidFill>
                  <a:srgbClr val="FF7900"/>
                </a:solidFill>
              </a:rPr>
              <a:t>alle personenbezogenen Daten</a:t>
            </a:r>
            <a:r>
              <a:rPr lang="de-DE" sz="1400" dirty="0"/>
              <a:t> aber </a:t>
            </a:r>
            <a:r>
              <a:rPr lang="de-DE" sz="1400" dirty="0">
                <a:solidFill>
                  <a:srgbClr val="FF7900"/>
                </a:solidFill>
              </a:rPr>
              <a:t>insbesondere</a:t>
            </a:r>
            <a:r>
              <a:rPr lang="de-DE" sz="1400" dirty="0"/>
              <a:t>: Herkunft, politische Meinung, Religion, Gesundheit und Sexualleben</a:t>
            </a:r>
          </a:p>
          <a:p>
            <a:pPr marL="285750" indent="-285750">
              <a:lnSpc>
                <a:spcPct val="100000"/>
              </a:lnSpc>
              <a:buClr>
                <a:srgbClr val="FF7900"/>
              </a:buClr>
              <a:buFont typeface="Wingdings" panose="05000000000000000000" pitchFamily="2" charset="2"/>
              <a:buChar char="§"/>
            </a:pPr>
            <a:endParaRPr lang="de-DE" sz="1400" dirty="0"/>
          </a:p>
          <a:p>
            <a:pPr marL="285750" indent="-285750">
              <a:lnSpc>
                <a:spcPct val="100000"/>
              </a:lnSpc>
              <a:buClr>
                <a:srgbClr val="FF7900"/>
              </a:buClr>
              <a:buFont typeface="Wingdings" panose="05000000000000000000" pitchFamily="2" charset="2"/>
              <a:buChar char="§"/>
            </a:pPr>
            <a:r>
              <a:rPr lang="de-DE" sz="1400" dirty="0"/>
              <a:t>Bedingungen für die Nutzung: Forschungszweck, Datensparsamkeit, Datenzugriff kontrollieren</a:t>
            </a:r>
          </a:p>
          <a:p>
            <a:endParaRPr lang="en-GB" dirty="0"/>
          </a:p>
        </p:txBody>
      </p:sp>
      <p:sp>
        <p:nvSpPr>
          <p:cNvPr id="5" name="Textplatzhalter 4"/>
          <p:cNvSpPr>
            <a:spLocks noGrp="1"/>
          </p:cNvSpPr>
          <p:nvPr>
            <p:ph type="body" sz="quarter" idx="16"/>
          </p:nvPr>
        </p:nvSpPr>
        <p:spPr/>
        <p:txBody>
          <a:bodyPr/>
          <a:lstStyle/>
          <a:p>
            <a:r>
              <a:rPr lang="de-DE" sz="2400" dirty="0" smtClean="0"/>
              <a:t>Rechtliche Aspekte</a:t>
            </a:r>
            <a:endParaRPr lang="de-DE" sz="2400" dirty="0"/>
          </a:p>
        </p:txBody>
      </p:sp>
      <p:sp>
        <p:nvSpPr>
          <p:cNvPr id="6" name="Textplatzhalter 5"/>
          <p:cNvSpPr>
            <a:spLocks noGrp="1"/>
          </p:cNvSpPr>
          <p:nvPr>
            <p:ph type="body" sz="quarter" idx="17"/>
          </p:nvPr>
        </p:nvSpPr>
        <p:spPr>
          <a:xfrm>
            <a:off x="468313" y="753428"/>
            <a:ext cx="8226000" cy="482059"/>
          </a:xfrm>
        </p:spPr>
        <p:txBody>
          <a:bodyPr/>
          <a:lstStyle/>
          <a:p>
            <a:r>
              <a:rPr lang="de-DE" sz="2000" dirty="0" smtClean="0"/>
              <a:t>Datenschutz/Teilen personenbezogener Daten</a:t>
            </a:r>
            <a:endParaRPr lang="de-DE" sz="2000" dirty="0"/>
          </a:p>
        </p:txBody>
      </p:sp>
      <p:pic>
        <p:nvPicPr>
          <p:cNvPr id="11" name="Picture 2" descr="https://www.forschungsdaten.info/typo3temp/secure_downloads/68777/0/a54c3fc88fcef7f80a406d0448b56ce8976e59e5/Checkpunkte_personenbezogene_Dat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754506"/>
            <a:ext cx="5093243" cy="1615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99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69</a:t>
            </a:fld>
            <a:endParaRPr lang="de-DE" dirty="0"/>
          </a:p>
        </p:txBody>
      </p:sp>
      <p:sp>
        <p:nvSpPr>
          <p:cNvPr id="4" name="Textplatzhalter 3"/>
          <p:cNvSpPr>
            <a:spLocks noGrp="1"/>
          </p:cNvSpPr>
          <p:nvPr>
            <p:ph type="body" sz="quarter" idx="13"/>
          </p:nvPr>
        </p:nvSpPr>
        <p:spPr>
          <a:xfrm>
            <a:off x="468313" y="1439416"/>
            <a:ext cx="8226000" cy="1536580"/>
          </a:xfrm>
        </p:spPr>
        <p:txBody>
          <a:bodyPr/>
          <a:lstStyle/>
          <a:p>
            <a:pPr marL="285750" indent="-285750">
              <a:lnSpc>
                <a:spcPct val="100000"/>
              </a:lnSpc>
              <a:spcBef>
                <a:spcPts val="600"/>
              </a:spcBef>
              <a:buClr>
                <a:srgbClr val="FF7900"/>
              </a:buClr>
              <a:buFont typeface="Wingdings" panose="05000000000000000000" pitchFamily="2" charset="2"/>
              <a:buChar char="§"/>
            </a:pPr>
            <a:r>
              <a:rPr lang="de-DE" sz="1400" dirty="0"/>
              <a:t>Information vor Beginn der Studie/Umfrage über Verbleib der Daten und den Umgang damit</a:t>
            </a:r>
          </a:p>
          <a:p>
            <a:pPr marL="285750" indent="-285750">
              <a:lnSpc>
                <a:spcPct val="100000"/>
              </a:lnSpc>
              <a:spcBef>
                <a:spcPts val="600"/>
              </a:spcBef>
              <a:buClr>
                <a:srgbClr val="FF7900"/>
              </a:buClr>
              <a:buFont typeface="Wingdings" panose="05000000000000000000" pitchFamily="2" charset="2"/>
              <a:buChar char="§"/>
            </a:pPr>
            <a:r>
              <a:rPr lang="de-DE" sz="1400" dirty="0"/>
              <a:t>schriftliche Einwilligung erforderlich (online mindestens per Klick)</a:t>
            </a:r>
          </a:p>
          <a:p>
            <a:pPr marL="285750" indent="-285750">
              <a:lnSpc>
                <a:spcPct val="100000"/>
              </a:lnSpc>
              <a:spcBef>
                <a:spcPts val="600"/>
              </a:spcBef>
              <a:buClr>
                <a:srgbClr val="FF7900"/>
              </a:buClr>
              <a:buFont typeface="Wingdings" panose="05000000000000000000" pitchFamily="2" charset="2"/>
              <a:buChar char="§"/>
            </a:pPr>
            <a:r>
              <a:rPr lang="de-DE" sz="1400" dirty="0"/>
              <a:t>separate Unterschrift für Datenanalyse und Datenarchivierung erforderlich</a:t>
            </a:r>
          </a:p>
          <a:p>
            <a:pPr marL="285750" indent="-285750">
              <a:lnSpc>
                <a:spcPct val="100000"/>
              </a:lnSpc>
              <a:spcBef>
                <a:spcPts val="600"/>
              </a:spcBef>
              <a:buClr>
                <a:srgbClr val="FF7900"/>
              </a:buClr>
              <a:buFont typeface="Wingdings" panose="05000000000000000000" pitchFamily="2" charset="2"/>
              <a:buChar char="§"/>
            </a:pPr>
            <a:r>
              <a:rPr lang="de-DE" sz="1400" dirty="0"/>
              <a:t>Muster/Templates und Empfehlungen im </a:t>
            </a:r>
            <a:r>
              <a:rPr lang="de-DE" sz="1400" dirty="0">
                <a:hlinkClick r:id="rId2"/>
              </a:rPr>
              <a:t>Working paper Nr. 28 des </a:t>
            </a:r>
            <a:r>
              <a:rPr lang="de-DE" sz="1400" dirty="0" smtClean="0">
                <a:hlinkClick r:id="rId2"/>
              </a:rPr>
              <a:t>RatSWD</a:t>
            </a:r>
            <a:endParaRPr lang="de-DE" sz="1400" dirty="0" smtClean="0"/>
          </a:p>
          <a:p>
            <a:pPr marL="285750" indent="-285750">
              <a:lnSpc>
                <a:spcPct val="100000"/>
              </a:lnSpc>
              <a:spcBef>
                <a:spcPts val="600"/>
              </a:spcBef>
              <a:buClr>
                <a:srgbClr val="FF7900"/>
              </a:buClr>
              <a:buFont typeface="Wingdings" panose="05000000000000000000" pitchFamily="2" charset="2"/>
              <a:buChar char="§"/>
            </a:pPr>
            <a:r>
              <a:rPr lang="de-DE" sz="1400" dirty="0" smtClean="0"/>
              <a:t>Wenn keine Einwilligung einholbar, kann eine Veröffentlichung trotzdem möglich sein:</a:t>
            </a:r>
            <a:endParaRPr lang="de-DE" sz="1400" dirty="0"/>
          </a:p>
          <a:p>
            <a:pPr marL="285750" indent="-285750">
              <a:lnSpc>
                <a:spcPct val="100000"/>
              </a:lnSpc>
              <a:buClr>
                <a:srgbClr val="FF7900"/>
              </a:buClr>
              <a:buFont typeface="Wingdings" panose="05000000000000000000" pitchFamily="2" charset="2"/>
              <a:buChar char="§"/>
            </a:pPr>
            <a:endParaRPr lang="en-GB" dirty="0"/>
          </a:p>
        </p:txBody>
      </p:sp>
      <p:sp>
        <p:nvSpPr>
          <p:cNvPr id="7" name="Textplatzhalter 6"/>
          <p:cNvSpPr>
            <a:spLocks noGrp="1"/>
          </p:cNvSpPr>
          <p:nvPr>
            <p:ph type="body" sz="quarter" idx="16"/>
          </p:nvPr>
        </p:nvSpPr>
        <p:spPr/>
        <p:txBody>
          <a:bodyPr/>
          <a:lstStyle/>
          <a:p>
            <a:r>
              <a:rPr lang="de-DE" sz="2400" dirty="0" smtClean="0"/>
              <a:t>Rechtliche Aspekte</a:t>
            </a:r>
            <a:endParaRPr lang="de-DE" sz="2400" dirty="0"/>
          </a:p>
        </p:txBody>
      </p:sp>
      <p:sp>
        <p:nvSpPr>
          <p:cNvPr id="8" name="Textplatzhalter 7"/>
          <p:cNvSpPr>
            <a:spLocks noGrp="1"/>
          </p:cNvSpPr>
          <p:nvPr>
            <p:ph type="body" sz="quarter" idx="17"/>
          </p:nvPr>
        </p:nvSpPr>
        <p:spPr>
          <a:xfrm>
            <a:off x="468313" y="753428"/>
            <a:ext cx="8226000" cy="318535"/>
          </a:xfrm>
        </p:spPr>
        <p:txBody>
          <a:bodyPr/>
          <a:lstStyle/>
          <a:p>
            <a:r>
              <a:rPr lang="de-DE" sz="2000" dirty="0" smtClean="0"/>
              <a:t>Datenschutz/Informierte Einwilligung</a:t>
            </a:r>
            <a:endParaRPr lang="de-DE" sz="2000" dirty="0"/>
          </a:p>
        </p:txBody>
      </p:sp>
      <p:graphicFrame>
        <p:nvGraphicFramePr>
          <p:cNvPr id="10" name="Inhaltsplatzhalter 10"/>
          <p:cNvGraphicFramePr>
            <a:graphicFrameLocks/>
          </p:cNvGraphicFramePr>
          <p:nvPr>
            <p:extLst>
              <p:ext uri="{D42A27DB-BD31-4B8C-83A1-F6EECF244321}">
                <p14:modId xmlns:p14="http://schemas.microsoft.com/office/powerpoint/2010/main" val="4072579991"/>
              </p:ext>
            </p:extLst>
          </p:nvPr>
        </p:nvGraphicFramePr>
        <p:xfrm>
          <a:off x="265246" y="3024857"/>
          <a:ext cx="6303078" cy="1437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28184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smtClean="0"/>
              <a:t>Grundbegriffe</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7</a:t>
            </a:fld>
            <a:endParaRPr lang="de-DE" dirty="0"/>
          </a:p>
        </p:txBody>
      </p:sp>
      <p:sp>
        <p:nvSpPr>
          <p:cNvPr id="3" name="Untertitel 2"/>
          <p:cNvSpPr>
            <a:spLocks noGrp="1"/>
          </p:cNvSpPr>
          <p:nvPr>
            <p:ph type="subTitle" idx="13"/>
          </p:nvPr>
        </p:nvSpPr>
        <p:spPr/>
        <p:txBody>
          <a:bodyPr>
            <a:normAutofit/>
          </a:bodyPr>
          <a:lstStyle/>
          <a:p>
            <a:r>
              <a:rPr lang="de-DE" sz="2000" dirty="0" smtClean="0"/>
              <a:t>Was sind Forschungsdaten?</a:t>
            </a:r>
            <a:endParaRPr lang="de-DE" sz="2000" dirty="0"/>
          </a:p>
        </p:txBody>
      </p:sp>
      <p:sp>
        <p:nvSpPr>
          <p:cNvPr id="9" name="Textplatzhalter 8"/>
          <p:cNvSpPr>
            <a:spLocks noGrp="1"/>
          </p:cNvSpPr>
          <p:nvPr>
            <p:ph type="body" sz="quarter" idx="14"/>
          </p:nvPr>
        </p:nvSpPr>
        <p:spPr>
          <a:xfrm>
            <a:off x="503238" y="1397571"/>
            <a:ext cx="3246554" cy="2808725"/>
          </a:xfrm>
        </p:spPr>
        <p:txBody>
          <a:bodyPr/>
          <a:lstStyle/>
          <a:p>
            <a:pPr>
              <a:lnSpc>
                <a:spcPct val="100000"/>
              </a:lnSpc>
            </a:pPr>
            <a:r>
              <a:rPr lang="de-DE" sz="2700" dirty="0"/>
              <a:t>Alle Daten, die für die Forschung genutzt werden, im Forschungsprozess entstehen oder dessen Ergebnis sind.</a:t>
            </a:r>
          </a:p>
          <a:p>
            <a:endParaRPr lang="en-GB" dirty="0"/>
          </a:p>
        </p:txBody>
      </p:sp>
      <p:pic>
        <p:nvPicPr>
          <p:cNvPr id="7" name="Grafik 6"/>
          <p:cNvPicPr>
            <a:picLocks noChangeAspect="1"/>
          </p:cNvPicPr>
          <p:nvPr/>
        </p:nvPicPr>
        <p:blipFill>
          <a:blip r:embed="rId2"/>
          <a:stretch>
            <a:fillRect/>
          </a:stretch>
        </p:blipFill>
        <p:spPr>
          <a:xfrm>
            <a:off x="4745711" y="1397571"/>
            <a:ext cx="3183742" cy="2780258"/>
          </a:xfrm>
          <a:prstGeom prst="rect">
            <a:avLst/>
          </a:prstGeom>
        </p:spPr>
      </p:pic>
    </p:spTree>
    <p:extLst>
      <p:ext uri="{BB962C8B-B14F-4D97-AF65-F5344CB8AC3E}">
        <p14:creationId xmlns:p14="http://schemas.microsoft.com/office/powerpoint/2010/main" val="418536337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547449"/>
          </a:xfrm>
        </p:spPr>
        <p:txBody>
          <a:bodyPr>
            <a:normAutofit/>
          </a:bodyPr>
          <a:lstStyle/>
          <a:p>
            <a:r>
              <a:rPr lang="de-DE" sz="2400" dirty="0" smtClean="0"/>
              <a:t>Rechtliche Aspekte</a:t>
            </a:r>
            <a:endParaRPr lang="de-DE" sz="2400"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70</a:t>
            </a:fld>
            <a:endParaRPr lang="de-DE" dirty="0"/>
          </a:p>
        </p:txBody>
      </p:sp>
      <p:sp>
        <p:nvSpPr>
          <p:cNvPr id="17" name="Textfeld 16"/>
          <p:cNvSpPr txBox="1"/>
          <p:nvPr/>
        </p:nvSpPr>
        <p:spPr>
          <a:xfrm>
            <a:off x="468000" y="1214722"/>
            <a:ext cx="8218800" cy="3854901"/>
          </a:xfrm>
          <a:prstGeom prst="rect">
            <a:avLst/>
          </a:prstGeom>
          <a:noFill/>
        </p:spPr>
        <p:txBody>
          <a:bodyPr wrap="square" rtlCol="0">
            <a:spAutoFit/>
          </a:bodyPr>
          <a:lstStyle/>
          <a:p>
            <a:pPr marL="285750" indent="-285750">
              <a:spcBef>
                <a:spcPts val="450"/>
              </a:spcBef>
              <a:spcAft>
                <a:spcPts val="450"/>
              </a:spcAft>
              <a:buClr>
                <a:srgbClr val="FF7900"/>
              </a:buClr>
              <a:buFont typeface="Wingdings" panose="05000000000000000000" pitchFamily="2" charset="2"/>
              <a:buChar char="§"/>
            </a:pPr>
            <a:r>
              <a:rPr lang="de-DE" sz="1400" dirty="0"/>
              <a:t>Vertrag, der die Nachnutzungsbedingungen für geistiges Eigentum regelt</a:t>
            </a:r>
          </a:p>
          <a:p>
            <a:pPr marL="285750" indent="-285750">
              <a:spcBef>
                <a:spcPts val="450"/>
              </a:spcBef>
              <a:spcAft>
                <a:spcPts val="450"/>
              </a:spcAft>
              <a:buClr>
                <a:srgbClr val="FF7900"/>
              </a:buClr>
              <a:buFont typeface="Wingdings" panose="05000000000000000000" pitchFamily="2" charset="2"/>
              <a:buChar char="§"/>
            </a:pPr>
            <a:r>
              <a:rPr lang="de-DE" sz="1400" dirty="0"/>
              <a:t>Achtung: prüfen ob die eigenen Daten überhaupt </a:t>
            </a:r>
            <a:r>
              <a:rPr lang="de-DE" sz="1400" dirty="0" smtClean="0"/>
              <a:t>laut Urheberrecht schutzwürdig sind</a:t>
            </a:r>
          </a:p>
          <a:p>
            <a:pPr marL="285750" indent="-285750">
              <a:spcBef>
                <a:spcPts val="450"/>
              </a:spcBef>
              <a:spcAft>
                <a:spcPts val="450"/>
              </a:spcAft>
              <a:buClr>
                <a:srgbClr val="FF7900"/>
              </a:buClr>
              <a:buFont typeface="Wingdings" panose="05000000000000000000" pitchFamily="2" charset="2"/>
              <a:buChar char="§"/>
            </a:pPr>
            <a:r>
              <a:rPr lang="de-DE" sz="1400" dirty="0" smtClean="0"/>
              <a:t>Standardlizenz-Systeme</a:t>
            </a:r>
            <a:r>
              <a:rPr lang="de-DE" sz="1400" dirty="0"/>
              <a:t>: </a:t>
            </a:r>
            <a:r>
              <a:rPr lang="de-DE" sz="1400" dirty="0">
                <a:solidFill>
                  <a:srgbClr val="FF7900"/>
                </a:solidFill>
              </a:rPr>
              <a:t>Creative Commons</a:t>
            </a:r>
            <a:r>
              <a:rPr lang="de-DE" sz="1400" dirty="0"/>
              <a:t>, </a:t>
            </a:r>
            <a:r>
              <a:rPr lang="de-DE" sz="1400" dirty="0">
                <a:solidFill>
                  <a:srgbClr val="FF7900"/>
                </a:solidFill>
              </a:rPr>
              <a:t>GNU</a:t>
            </a:r>
            <a:r>
              <a:rPr lang="de-DE" sz="1400" dirty="0"/>
              <a:t> General Public License (Software), </a:t>
            </a:r>
            <a:r>
              <a:rPr lang="de-DE" sz="1400" dirty="0">
                <a:solidFill>
                  <a:srgbClr val="FF7900"/>
                </a:solidFill>
              </a:rPr>
              <a:t>Apache</a:t>
            </a:r>
            <a:r>
              <a:rPr lang="de-DE" sz="1400" dirty="0"/>
              <a:t> (Software</a:t>
            </a:r>
            <a:r>
              <a:rPr lang="de-DE" sz="1400" dirty="0" smtClean="0"/>
              <a:t>), </a:t>
            </a:r>
            <a:r>
              <a:rPr lang="de-DE" sz="1400" dirty="0"/>
              <a:t>Open Data Commons (Datensammlungen)</a:t>
            </a:r>
          </a:p>
          <a:p>
            <a:pPr marL="285750" indent="-285750">
              <a:spcBef>
                <a:spcPts val="450"/>
              </a:spcBef>
              <a:spcAft>
                <a:spcPts val="450"/>
              </a:spcAft>
              <a:buClr>
                <a:srgbClr val="FF7900"/>
              </a:buClr>
              <a:buFont typeface="Wingdings" panose="05000000000000000000" pitchFamily="2" charset="2"/>
              <a:buChar char="§"/>
            </a:pPr>
            <a:r>
              <a:rPr lang="de-DE" sz="1400" dirty="0"/>
              <a:t>bewusst wählen: </a:t>
            </a:r>
            <a:r>
              <a:rPr lang="de-DE" sz="1400" dirty="0" smtClean="0">
                <a:solidFill>
                  <a:srgbClr val="FF7900"/>
                </a:solidFill>
              </a:rPr>
              <a:t>Grad der Offenheit, Lizenzattribute </a:t>
            </a:r>
            <a:r>
              <a:rPr lang="de-DE" sz="1400" dirty="0" smtClean="0">
                <a:solidFill>
                  <a:srgbClr val="004479"/>
                </a:solidFill>
              </a:rPr>
              <a:t>und </a:t>
            </a:r>
            <a:r>
              <a:rPr lang="de-DE" sz="1400" dirty="0" smtClean="0">
                <a:solidFill>
                  <a:srgbClr val="FF7900"/>
                </a:solidFill>
              </a:rPr>
              <a:t>Passgenauigkeit</a:t>
            </a:r>
            <a:r>
              <a:rPr lang="de-DE" sz="1400" dirty="0" smtClean="0">
                <a:solidFill>
                  <a:srgbClr val="004479"/>
                </a:solidFill>
              </a:rPr>
              <a:t> von Lizenz und Datensatz</a:t>
            </a:r>
            <a:endParaRPr lang="de-DE" sz="1400" dirty="0"/>
          </a:p>
          <a:p>
            <a:pPr marL="285750" indent="-285750">
              <a:spcBef>
                <a:spcPts val="450"/>
              </a:spcBef>
              <a:spcAft>
                <a:spcPts val="450"/>
              </a:spcAft>
              <a:buClr>
                <a:srgbClr val="FF7900"/>
              </a:buClr>
              <a:buFont typeface="Wingdings" panose="05000000000000000000" pitchFamily="2" charset="2"/>
              <a:buChar char="§"/>
            </a:pPr>
            <a:r>
              <a:rPr lang="de-DE" sz="1400" dirty="0" smtClean="0">
                <a:solidFill>
                  <a:srgbClr val="004479"/>
                </a:solidFill>
              </a:rPr>
              <a:t>Lizenzen </a:t>
            </a:r>
            <a:r>
              <a:rPr lang="de-DE" sz="1400" dirty="0">
                <a:solidFill>
                  <a:srgbClr val="004479"/>
                </a:solidFill>
              </a:rPr>
              <a:t>sind </a:t>
            </a:r>
            <a:r>
              <a:rPr lang="de-DE" sz="1400" dirty="0">
                <a:solidFill>
                  <a:srgbClr val="FF7900"/>
                </a:solidFill>
              </a:rPr>
              <a:t>nicht das beste Mittel um zitiert zu </a:t>
            </a:r>
            <a:r>
              <a:rPr lang="de-DE" sz="1400" dirty="0" smtClean="0">
                <a:solidFill>
                  <a:srgbClr val="FF7900"/>
                </a:solidFill>
              </a:rPr>
              <a:t>werden</a:t>
            </a:r>
            <a:r>
              <a:rPr lang="de-DE" sz="1400" dirty="0" smtClean="0"/>
              <a:t>, die GWP verlangt ohnehin die Namensnennung bei Nachnutzung</a:t>
            </a:r>
          </a:p>
          <a:p>
            <a:pPr marL="285750" indent="-285750">
              <a:spcBef>
                <a:spcPts val="450"/>
              </a:spcBef>
              <a:spcAft>
                <a:spcPts val="450"/>
              </a:spcAft>
              <a:buClr>
                <a:srgbClr val="FF7900"/>
              </a:buClr>
              <a:buFont typeface="Wingdings" panose="05000000000000000000" pitchFamily="2" charset="2"/>
              <a:buChar char="§"/>
            </a:pPr>
            <a:r>
              <a:rPr lang="de-DE" sz="1400" dirty="0" smtClean="0">
                <a:solidFill>
                  <a:srgbClr val="FF7900"/>
                </a:solidFill>
              </a:rPr>
              <a:t>Restriktive Lizenzen </a:t>
            </a:r>
            <a:r>
              <a:rPr lang="de-DE" sz="1400" dirty="0" smtClean="0">
                <a:solidFill>
                  <a:srgbClr val="004479"/>
                </a:solidFill>
              </a:rPr>
              <a:t>sind oftmals </a:t>
            </a:r>
            <a:r>
              <a:rPr lang="de-DE" sz="1400" dirty="0">
                <a:solidFill>
                  <a:srgbClr val="004479"/>
                </a:solidFill>
              </a:rPr>
              <a:t>Hindernis für die </a:t>
            </a:r>
            <a:r>
              <a:rPr lang="de-DE" sz="1400" dirty="0" smtClean="0">
                <a:solidFill>
                  <a:srgbClr val="004479"/>
                </a:solidFill>
              </a:rPr>
              <a:t>Nachnutzung und </a:t>
            </a:r>
            <a:r>
              <a:rPr lang="de-DE" sz="1400" dirty="0" smtClean="0">
                <a:solidFill>
                  <a:srgbClr val="FF7900"/>
                </a:solidFill>
              </a:rPr>
              <a:t>führen zu weniger Zitation </a:t>
            </a:r>
            <a:endParaRPr lang="de-DE" sz="1400" dirty="0" smtClean="0"/>
          </a:p>
          <a:p>
            <a:pPr marL="285750" indent="-285750">
              <a:spcBef>
                <a:spcPts val="450"/>
              </a:spcBef>
              <a:spcAft>
                <a:spcPts val="450"/>
              </a:spcAft>
              <a:buClr>
                <a:srgbClr val="FF7900"/>
              </a:buClr>
              <a:buFont typeface="Wingdings" panose="05000000000000000000" pitchFamily="2" charset="2"/>
              <a:buChar char="§"/>
            </a:pPr>
            <a:r>
              <a:rPr lang="de-DE" sz="1400" dirty="0" smtClean="0"/>
              <a:t> </a:t>
            </a:r>
            <a:r>
              <a:rPr lang="de-DE" sz="1400" dirty="0">
                <a:solidFill>
                  <a:srgbClr val="FF7900"/>
                </a:solidFill>
              </a:rPr>
              <a:t>Empfehlung</a:t>
            </a:r>
            <a:r>
              <a:rPr lang="de-DE" sz="1400" dirty="0"/>
              <a:t> allgemein: </a:t>
            </a:r>
            <a:r>
              <a:rPr lang="de-DE" sz="1400" dirty="0">
                <a:solidFill>
                  <a:srgbClr val="FF7900"/>
                </a:solidFill>
              </a:rPr>
              <a:t>CC0/Public </a:t>
            </a:r>
            <a:r>
              <a:rPr lang="de-DE" sz="1400" dirty="0" smtClean="0">
                <a:solidFill>
                  <a:srgbClr val="FF7900"/>
                </a:solidFill>
              </a:rPr>
              <a:t>Domain </a:t>
            </a:r>
            <a:r>
              <a:rPr lang="de-DE" sz="1400" dirty="0" smtClean="0">
                <a:solidFill>
                  <a:srgbClr val="004479"/>
                </a:solidFill>
              </a:rPr>
              <a:t>oder</a:t>
            </a:r>
            <a:r>
              <a:rPr lang="de-DE" sz="1400" dirty="0" smtClean="0">
                <a:solidFill>
                  <a:srgbClr val="FF7900"/>
                </a:solidFill>
              </a:rPr>
              <a:t> CC-BY </a:t>
            </a:r>
            <a:r>
              <a:rPr lang="de-DE" sz="1400" dirty="0" smtClean="0">
                <a:solidFill>
                  <a:srgbClr val="004479"/>
                </a:solidFill>
              </a:rPr>
              <a:t>verwenden</a:t>
            </a:r>
            <a:r>
              <a:rPr lang="de-DE" sz="1400" dirty="0" smtClean="0">
                <a:solidFill>
                  <a:srgbClr val="FF7900"/>
                </a:solidFill>
              </a:rPr>
              <a:t> </a:t>
            </a:r>
            <a:r>
              <a:rPr lang="de-DE" sz="1400" dirty="0" smtClean="0"/>
              <a:t>oder nicht </a:t>
            </a:r>
            <a:r>
              <a:rPr lang="de-DE" sz="1400" dirty="0"/>
              <a:t>urheberrechtlich geschützte Daten mit diesem Symbol kennzeichnen:</a:t>
            </a:r>
          </a:p>
          <a:p>
            <a:pPr marL="257175" indent="-257175">
              <a:spcBef>
                <a:spcPts val="450"/>
              </a:spcBef>
              <a:spcAft>
                <a:spcPts val="450"/>
              </a:spcAft>
              <a:buClr>
                <a:srgbClr val="003359"/>
              </a:buClr>
              <a:buFont typeface="Arial" panose="020B0604020202020204" pitchFamily="34" charset="0"/>
              <a:buChar char="•"/>
            </a:pPr>
            <a:endParaRPr lang="de-DE" sz="1400" dirty="0">
              <a:solidFill>
                <a:srgbClr val="FF7900"/>
              </a:solidFill>
            </a:endParaRPr>
          </a:p>
          <a:p>
            <a:pPr lvl="1">
              <a:buClr>
                <a:srgbClr val="003359"/>
              </a:buClr>
            </a:pPr>
            <a:endParaRPr lang="de-DE" sz="1400" dirty="0">
              <a:solidFill>
                <a:srgbClr val="FF7900"/>
              </a:solidFill>
            </a:endParaRPr>
          </a:p>
        </p:txBody>
      </p:sp>
      <p:pic>
        <p:nvPicPr>
          <p:cNvPr id="3" name="Grafik 2"/>
          <p:cNvPicPr>
            <a:picLocks noChangeAspect="1"/>
          </p:cNvPicPr>
          <p:nvPr/>
        </p:nvPicPr>
        <p:blipFill>
          <a:blip r:embed="rId2"/>
          <a:stretch>
            <a:fillRect/>
          </a:stretch>
        </p:blipFill>
        <p:spPr>
          <a:xfrm>
            <a:off x="5048346" y="4158294"/>
            <a:ext cx="203245" cy="203245"/>
          </a:xfrm>
          <a:prstGeom prst="rect">
            <a:avLst/>
          </a:prstGeom>
        </p:spPr>
      </p:pic>
      <p:sp>
        <p:nvSpPr>
          <p:cNvPr id="7" name="Textplatzhalter 7"/>
          <p:cNvSpPr txBox="1">
            <a:spLocks/>
          </p:cNvSpPr>
          <p:nvPr/>
        </p:nvSpPr>
        <p:spPr>
          <a:xfrm>
            <a:off x="391532" y="665539"/>
            <a:ext cx="8226000" cy="31853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000" b="1" dirty="0" smtClean="0"/>
              <a:t>Lizenzvergabe</a:t>
            </a:r>
            <a:endParaRPr lang="de-DE" sz="2000" b="1" dirty="0"/>
          </a:p>
        </p:txBody>
      </p:sp>
    </p:spTree>
    <p:extLst>
      <p:ext uri="{BB962C8B-B14F-4D97-AF65-F5344CB8AC3E}">
        <p14:creationId xmlns:p14="http://schemas.microsoft.com/office/powerpoint/2010/main" val="2702317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514350"/>
            <a:fld id="{C8083FA9-7C11-B04D-BE6F-500EF6F49D2A}" type="slidenum">
              <a:rPr lang="de-DE">
                <a:solidFill>
                  <a:srgbClr val="A5A5A5"/>
                </a:solidFill>
              </a:rPr>
              <a:pPr defTabSz="514350"/>
              <a:t>71</a:t>
            </a:fld>
            <a:endParaRPr lang="de-DE" dirty="0">
              <a:solidFill>
                <a:srgbClr val="A5A5A5"/>
              </a:solidFill>
            </a:endParaRPr>
          </a:p>
        </p:txBody>
      </p:sp>
      <p:sp>
        <p:nvSpPr>
          <p:cNvPr id="8" name="Titel 7"/>
          <p:cNvSpPr>
            <a:spLocks noGrp="1"/>
          </p:cNvSpPr>
          <p:nvPr>
            <p:ph type="title"/>
          </p:nvPr>
        </p:nvSpPr>
        <p:spPr>
          <a:xfrm>
            <a:off x="1578157" y="2005398"/>
            <a:ext cx="6169500" cy="378117"/>
          </a:xfrm>
        </p:spPr>
        <p:txBody>
          <a:bodyPr>
            <a:noAutofit/>
          </a:bodyPr>
          <a:lstStyle/>
          <a:p>
            <a:pPr algn="ctr"/>
            <a:r>
              <a:rPr lang="de-DE" sz="3600" dirty="0" smtClean="0">
                <a:solidFill>
                  <a:srgbClr val="003359"/>
                </a:solidFill>
              </a:rPr>
              <a:t>Weiterführende Information</a:t>
            </a:r>
            <a:endParaRPr lang="de-DE" sz="3600" dirty="0">
              <a:solidFill>
                <a:srgbClr val="003359"/>
              </a:solidFill>
            </a:endParaRPr>
          </a:p>
        </p:txBody>
      </p:sp>
    </p:spTree>
    <p:extLst>
      <p:ext uri="{BB962C8B-B14F-4D97-AF65-F5344CB8AC3E}">
        <p14:creationId xmlns:p14="http://schemas.microsoft.com/office/powerpoint/2010/main" val="64883430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pPr>
              <a:defRPr/>
            </a:pPr>
            <a:fld id="{EFC97D4C-8DDB-44B4-B504-A023093F4EF0}" type="slidenum">
              <a:rPr lang="de-DE" smtClean="0"/>
              <a:pPr>
                <a:defRPr/>
              </a:pPr>
              <a:t>72</a:t>
            </a:fld>
            <a:endParaRPr lang="de-DE" dirty="0"/>
          </a:p>
        </p:txBody>
      </p:sp>
      <p:sp>
        <p:nvSpPr>
          <p:cNvPr id="9" name="Textplatzhalter 8"/>
          <p:cNvSpPr>
            <a:spLocks noGrp="1"/>
          </p:cNvSpPr>
          <p:nvPr>
            <p:ph type="body" sz="quarter" idx="13"/>
          </p:nvPr>
        </p:nvSpPr>
        <p:spPr>
          <a:xfrm>
            <a:off x="468312" y="1586265"/>
            <a:ext cx="8226000" cy="1249477"/>
          </a:xfrm>
        </p:spPr>
        <p:txBody>
          <a:bodyPr/>
          <a:lstStyle/>
          <a:p>
            <a:pPr marL="9525" indent="0">
              <a:buNone/>
            </a:pPr>
            <a:r>
              <a:rPr lang="de-DE" sz="1500" dirty="0"/>
              <a:t>FDM-Mailingliste mit Neuigkeiten zu Events, Kursen, Fördermöglichkeiten etc.: </a:t>
            </a:r>
            <a:r>
              <a:rPr lang="de-DE" sz="1500" dirty="0">
                <a:hlinkClick r:id="rId2"/>
              </a:rPr>
              <a:t>https://</a:t>
            </a:r>
            <a:r>
              <a:rPr lang="de-DE" sz="1500" dirty="0" smtClean="0">
                <a:hlinkClick r:id="rId2"/>
              </a:rPr>
              <a:t>lists.tu-ilmenau.de/mailman/listinfo/fdm-list</a:t>
            </a:r>
            <a:endParaRPr lang="de-DE" sz="1500" dirty="0" smtClean="0"/>
          </a:p>
          <a:p>
            <a:pPr marL="9525" indent="0">
              <a:buNone/>
            </a:pPr>
            <a:endParaRPr lang="de-DE" sz="1500" dirty="0"/>
          </a:p>
          <a:p>
            <a:pPr marL="9525" indent="0">
              <a:buNone/>
            </a:pPr>
            <a:r>
              <a:rPr lang="de-DE" sz="1500" dirty="0" smtClean="0"/>
              <a:t>Gerne abonnieren!</a:t>
            </a:r>
            <a:endParaRPr lang="de-DE" sz="1500" dirty="0"/>
          </a:p>
          <a:p>
            <a:endParaRPr lang="en-GB" dirty="0"/>
          </a:p>
        </p:txBody>
      </p:sp>
      <p:sp>
        <p:nvSpPr>
          <p:cNvPr id="7" name="Textplatzhalter 6"/>
          <p:cNvSpPr>
            <a:spLocks noGrp="1"/>
          </p:cNvSpPr>
          <p:nvPr>
            <p:ph type="body" sz="quarter" idx="16"/>
          </p:nvPr>
        </p:nvSpPr>
        <p:spPr/>
        <p:txBody>
          <a:bodyPr/>
          <a:lstStyle/>
          <a:p>
            <a:r>
              <a:rPr lang="de-DE" sz="2400" dirty="0" smtClean="0"/>
              <a:t>Weiterführende</a:t>
            </a:r>
            <a:r>
              <a:rPr lang="en-GB" sz="2400" dirty="0" smtClean="0"/>
              <a:t> Information</a:t>
            </a:r>
            <a:endParaRPr lang="en-GB" sz="2400" dirty="0"/>
          </a:p>
        </p:txBody>
      </p:sp>
      <p:sp>
        <p:nvSpPr>
          <p:cNvPr id="8" name="Textplatzhalter 7"/>
          <p:cNvSpPr>
            <a:spLocks noGrp="1"/>
          </p:cNvSpPr>
          <p:nvPr>
            <p:ph type="body" sz="quarter" idx="17"/>
          </p:nvPr>
        </p:nvSpPr>
        <p:spPr/>
        <p:txBody>
          <a:bodyPr/>
          <a:lstStyle/>
          <a:p>
            <a:r>
              <a:rPr lang="en-GB" sz="2000" dirty="0" smtClean="0"/>
              <a:t>An der TU Ilmenau</a:t>
            </a:r>
            <a:endParaRPr lang="en-GB" sz="2000" dirty="0"/>
          </a:p>
        </p:txBody>
      </p:sp>
      <p:pic>
        <p:nvPicPr>
          <p:cNvPr id="11" name="Grafik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5744" y="2052549"/>
            <a:ext cx="5093856" cy="2432943"/>
          </a:xfrm>
          <a:prstGeom prst="rect">
            <a:avLst/>
          </a:prstGeom>
        </p:spPr>
      </p:pic>
    </p:spTree>
    <p:extLst>
      <p:ext uri="{BB962C8B-B14F-4D97-AF65-F5344CB8AC3E}">
        <p14:creationId xmlns:p14="http://schemas.microsoft.com/office/powerpoint/2010/main" val="11072067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387C1B51-139F-4179-B1A3-94464737EBE9}" type="slidenum">
              <a:rPr lang="de-DE" smtClean="0"/>
              <a:pPr/>
              <a:t>73</a:t>
            </a:fld>
            <a:endParaRPr lang="de-DE" dirty="0"/>
          </a:p>
        </p:txBody>
      </p:sp>
      <p:sp>
        <p:nvSpPr>
          <p:cNvPr id="6" name="Textplatzhalter 5"/>
          <p:cNvSpPr>
            <a:spLocks noGrp="1"/>
          </p:cNvSpPr>
          <p:nvPr>
            <p:ph type="body" sz="quarter" idx="13"/>
          </p:nvPr>
        </p:nvSpPr>
        <p:spPr>
          <a:xfrm>
            <a:off x="5499075" y="1634398"/>
            <a:ext cx="2786366" cy="2606403"/>
          </a:xfrm>
        </p:spPr>
        <p:txBody>
          <a:bodyPr/>
          <a:lstStyle/>
          <a:p>
            <a:pPr marL="214313" indent="-214313">
              <a:lnSpc>
                <a:spcPct val="100000"/>
              </a:lnSpc>
              <a:spcBef>
                <a:spcPts val="450"/>
              </a:spcBef>
              <a:spcAft>
                <a:spcPts val="450"/>
              </a:spcAft>
              <a:buClr>
                <a:srgbClr val="FF7900"/>
              </a:buClr>
              <a:buFont typeface="Wingdings" panose="05000000000000000000" pitchFamily="2" charset="2"/>
              <a:buChar char="ü"/>
            </a:pPr>
            <a:r>
              <a:rPr lang="de-DE" sz="1500" dirty="0"/>
              <a:t>Thüringer FDM-News</a:t>
            </a:r>
          </a:p>
          <a:p>
            <a:pPr marL="214313" indent="-214313">
              <a:lnSpc>
                <a:spcPct val="100000"/>
              </a:lnSpc>
              <a:spcBef>
                <a:spcPts val="450"/>
              </a:spcBef>
              <a:spcAft>
                <a:spcPts val="450"/>
              </a:spcAft>
              <a:buClr>
                <a:srgbClr val="FF7900"/>
              </a:buClr>
              <a:buFont typeface="Wingdings" panose="05000000000000000000" pitchFamily="2" charset="2"/>
              <a:buChar char="ü"/>
            </a:pPr>
            <a:r>
              <a:rPr lang="de-DE" sz="1500" dirty="0" smtClean="0"/>
              <a:t>Best </a:t>
            </a:r>
            <a:r>
              <a:rPr lang="de-DE" sz="1500" dirty="0"/>
              <a:t>Practise-Beispiele aus Thüringen</a:t>
            </a:r>
          </a:p>
          <a:p>
            <a:pPr marL="214313" indent="-214313">
              <a:lnSpc>
                <a:spcPct val="100000"/>
              </a:lnSpc>
              <a:spcBef>
                <a:spcPts val="450"/>
              </a:spcBef>
              <a:spcAft>
                <a:spcPts val="450"/>
              </a:spcAft>
              <a:buClr>
                <a:srgbClr val="FF7900"/>
              </a:buClr>
              <a:buFont typeface="Wingdings" panose="05000000000000000000" pitchFamily="2" charset="2"/>
              <a:buChar char="ü"/>
            </a:pPr>
            <a:r>
              <a:rPr lang="de-DE" sz="1500" dirty="0" smtClean="0"/>
              <a:t>Infoflyer und Handreichungen zu verschiedensten FDM-Themen</a:t>
            </a:r>
            <a:endParaRPr lang="de-DE" sz="1500" dirty="0"/>
          </a:p>
          <a:p>
            <a:pPr marL="214313" indent="-214313">
              <a:lnSpc>
                <a:spcPct val="100000"/>
              </a:lnSpc>
              <a:spcBef>
                <a:spcPts val="450"/>
              </a:spcBef>
              <a:spcAft>
                <a:spcPts val="450"/>
              </a:spcAft>
              <a:buClr>
                <a:srgbClr val="FF7900"/>
              </a:buClr>
              <a:buFont typeface="Wingdings" panose="05000000000000000000" pitchFamily="2" charset="2"/>
              <a:buChar char="ü"/>
            </a:pPr>
            <a:r>
              <a:rPr lang="de-DE" sz="1500" dirty="0"/>
              <a:t>Infos zu </a:t>
            </a:r>
            <a:r>
              <a:rPr lang="de-DE" sz="1500" dirty="0" smtClean="0"/>
              <a:t>FDM-Veranstaltungen und Wettbewerben</a:t>
            </a:r>
            <a:endParaRPr lang="de-DE" sz="1500" dirty="0"/>
          </a:p>
          <a:p>
            <a:endParaRPr lang="en-GB" dirty="0"/>
          </a:p>
        </p:txBody>
      </p:sp>
      <p:sp>
        <p:nvSpPr>
          <p:cNvPr id="8" name="Textplatzhalter 7"/>
          <p:cNvSpPr>
            <a:spLocks noGrp="1"/>
          </p:cNvSpPr>
          <p:nvPr>
            <p:ph type="body" sz="quarter" idx="16"/>
          </p:nvPr>
        </p:nvSpPr>
        <p:spPr/>
        <p:txBody>
          <a:bodyPr/>
          <a:lstStyle/>
          <a:p>
            <a:r>
              <a:rPr lang="de-DE" sz="2400" dirty="0" smtClean="0"/>
              <a:t>Weiterführende</a:t>
            </a:r>
            <a:r>
              <a:rPr lang="en-GB" sz="2400" dirty="0" smtClean="0"/>
              <a:t> Information</a:t>
            </a:r>
            <a:endParaRPr lang="en-GB" sz="2400" dirty="0"/>
          </a:p>
        </p:txBody>
      </p:sp>
      <p:sp>
        <p:nvSpPr>
          <p:cNvPr id="9" name="Textplatzhalter 8"/>
          <p:cNvSpPr>
            <a:spLocks noGrp="1"/>
          </p:cNvSpPr>
          <p:nvPr>
            <p:ph type="body" sz="quarter" idx="17"/>
          </p:nvPr>
        </p:nvSpPr>
        <p:spPr/>
        <p:txBody>
          <a:bodyPr/>
          <a:lstStyle/>
          <a:p>
            <a:r>
              <a:rPr lang="de-DE" sz="2000" dirty="0" smtClean="0"/>
              <a:t>Webseite</a:t>
            </a:r>
            <a:r>
              <a:rPr lang="en-GB" sz="2000" dirty="0" smtClean="0"/>
              <a:t> des </a:t>
            </a:r>
            <a:r>
              <a:rPr lang="de-DE" sz="2000" dirty="0" smtClean="0"/>
              <a:t>Kompetenznetzwerks</a:t>
            </a:r>
            <a:r>
              <a:rPr lang="en-GB" sz="2000" dirty="0" smtClean="0"/>
              <a:t> </a:t>
            </a:r>
            <a:r>
              <a:rPr lang="de-DE" sz="2000" dirty="0" smtClean="0"/>
              <a:t>Forschungsdatenmanagement der Thüringer Hochschulen</a:t>
            </a:r>
            <a:endParaRPr lang="de-DE" sz="2000"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000" y="1687101"/>
            <a:ext cx="3659437" cy="2314739"/>
          </a:xfrm>
          <a:prstGeom prst="rect">
            <a:avLst/>
          </a:prstGeom>
          <a:effectLst>
            <a:outerShdw blurRad="50800" dist="101600" dir="2700000" algn="tl" rotWithShape="0">
              <a:prstClr val="black">
                <a:alpha val="40000"/>
              </a:prstClr>
            </a:outerShdw>
          </a:effectLst>
        </p:spPr>
      </p:pic>
      <p:sp>
        <p:nvSpPr>
          <p:cNvPr id="7" name="Rechteck 6"/>
          <p:cNvSpPr/>
          <p:nvPr/>
        </p:nvSpPr>
        <p:spPr>
          <a:xfrm>
            <a:off x="457200" y="4240801"/>
            <a:ext cx="3717684" cy="300082"/>
          </a:xfrm>
          <a:prstGeom prst="rect">
            <a:avLst/>
          </a:prstGeom>
        </p:spPr>
        <p:txBody>
          <a:bodyPr wrap="none">
            <a:spAutoFit/>
          </a:bodyPr>
          <a:lstStyle/>
          <a:p>
            <a:r>
              <a:rPr lang="de-DE" b="1" dirty="0"/>
              <a:t>http://www.forschungsdaten-thueringen.de</a:t>
            </a:r>
          </a:p>
        </p:txBody>
      </p:sp>
    </p:spTree>
    <p:extLst>
      <p:ext uri="{BB962C8B-B14F-4D97-AF65-F5344CB8AC3E}">
        <p14:creationId xmlns:p14="http://schemas.microsoft.com/office/powerpoint/2010/main" val="244349070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387C1B51-139F-4179-B1A3-94464737EBE9}" type="slidenum">
              <a:rPr lang="de-DE" smtClean="0"/>
              <a:pPr/>
              <a:t>74</a:t>
            </a:fld>
            <a:endParaRPr lang="de-DE" dirty="0"/>
          </a:p>
        </p:txBody>
      </p:sp>
      <p:sp>
        <p:nvSpPr>
          <p:cNvPr id="3" name="Textplatzhalter 2"/>
          <p:cNvSpPr>
            <a:spLocks noGrp="1"/>
          </p:cNvSpPr>
          <p:nvPr>
            <p:ph type="body" sz="quarter" idx="13"/>
          </p:nvPr>
        </p:nvSpPr>
        <p:spPr>
          <a:xfrm>
            <a:off x="1485901" y="1389570"/>
            <a:ext cx="3083399" cy="2606403"/>
          </a:xfrm>
        </p:spPr>
        <p:txBody>
          <a:bodyPr/>
          <a:lstStyle/>
          <a:p>
            <a:endParaRPr lang="en-GB" sz="1800" dirty="0"/>
          </a:p>
          <a:p>
            <a:endParaRPr lang="en-GB" sz="1800" dirty="0"/>
          </a:p>
          <a:p>
            <a:endParaRPr lang="en-GB" sz="1800" dirty="0"/>
          </a:p>
        </p:txBody>
      </p:sp>
      <p:sp>
        <p:nvSpPr>
          <p:cNvPr id="6" name="Textplatzhalter 5"/>
          <p:cNvSpPr>
            <a:spLocks noGrp="1"/>
          </p:cNvSpPr>
          <p:nvPr>
            <p:ph type="body" sz="quarter" idx="16"/>
          </p:nvPr>
        </p:nvSpPr>
        <p:spPr/>
        <p:txBody>
          <a:bodyPr/>
          <a:lstStyle/>
          <a:p>
            <a:r>
              <a:rPr lang="de-DE" sz="2400" dirty="0" smtClean="0"/>
              <a:t>Weiterführende</a:t>
            </a:r>
            <a:r>
              <a:rPr lang="en-GB" sz="2400" dirty="0" smtClean="0"/>
              <a:t> Information</a:t>
            </a:r>
            <a:endParaRPr lang="en-GB" sz="2400" dirty="0"/>
          </a:p>
        </p:txBody>
      </p:sp>
      <p:sp>
        <p:nvSpPr>
          <p:cNvPr id="8" name="Textplatzhalter 7"/>
          <p:cNvSpPr>
            <a:spLocks noGrp="1"/>
          </p:cNvSpPr>
          <p:nvPr>
            <p:ph type="body" sz="quarter" idx="17"/>
          </p:nvPr>
        </p:nvSpPr>
        <p:spPr>
          <a:xfrm>
            <a:off x="468313" y="661181"/>
            <a:ext cx="8226000" cy="671512"/>
          </a:xfrm>
        </p:spPr>
        <p:txBody>
          <a:bodyPr/>
          <a:lstStyle/>
          <a:p>
            <a:r>
              <a:rPr lang="en-GB" sz="2000" dirty="0" smtClean="0"/>
              <a:t>Die Webseite für FDM in Deutschland</a:t>
            </a:r>
            <a:endParaRPr lang="en-GB" sz="2000"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089184"/>
            <a:ext cx="5042906" cy="3393804"/>
          </a:xfrm>
          <a:prstGeom prst="rect">
            <a:avLst/>
          </a:prstGeom>
          <a:effectLst>
            <a:outerShdw blurRad="50800" dist="101600" dir="2700000" algn="tl" rotWithShape="0">
              <a:prstClr val="black">
                <a:alpha val="40000"/>
              </a:prstClr>
            </a:outerShdw>
          </a:effectLst>
        </p:spPr>
      </p:pic>
    </p:spTree>
    <p:extLst>
      <p:ext uri="{BB962C8B-B14F-4D97-AF65-F5344CB8AC3E}">
        <p14:creationId xmlns:p14="http://schemas.microsoft.com/office/powerpoint/2010/main" val="1579146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endParaRPr lang="en-GB" dirty="0"/>
          </a:p>
        </p:txBody>
      </p:sp>
      <p:sp>
        <p:nvSpPr>
          <p:cNvPr id="2" name="Foliennummernplatzhalter 1"/>
          <p:cNvSpPr>
            <a:spLocks noGrp="1"/>
          </p:cNvSpPr>
          <p:nvPr>
            <p:ph type="sldNum" sz="quarter" idx="4294967295"/>
          </p:nvPr>
        </p:nvSpPr>
        <p:spPr>
          <a:xfrm>
            <a:off x="1143000" y="4148137"/>
            <a:ext cx="495300" cy="204788"/>
          </a:xfrm>
        </p:spPr>
        <p:txBody>
          <a:bodyPr/>
          <a:lstStyle/>
          <a:p>
            <a:fld id="{C8083FA9-7C11-B04D-BE6F-500EF6F49D2A}" type="slidenum">
              <a:rPr lang="de-DE" smtClean="0"/>
              <a:t>75</a:t>
            </a:fld>
            <a:endParaRPr lang="de-DE" dirty="0"/>
          </a:p>
        </p:txBody>
      </p:sp>
      <p:sp>
        <p:nvSpPr>
          <p:cNvPr id="6" name="Fußzeilenplatzhalter 5"/>
          <p:cNvSpPr>
            <a:spLocks noGrp="1"/>
          </p:cNvSpPr>
          <p:nvPr>
            <p:ph type="ftr" sz="quarter" idx="4294967295"/>
          </p:nvPr>
        </p:nvSpPr>
        <p:spPr>
          <a:xfrm>
            <a:off x="1488600" y="4228944"/>
            <a:ext cx="4354116" cy="205979"/>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4601918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3238" y="276225"/>
            <a:ext cx="8137525" cy="431937"/>
          </a:xfrm>
        </p:spPr>
        <p:txBody>
          <a:bodyPr>
            <a:normAutofit/>
          </a:bodyPr>
          <a:lstStyle/>
          <a:p>
            <a:r>
              <a:rPr lang="de-DE" dirty="0" smtClean="0"/>
              <a:t>Grundbegriffe</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8</a:t>
            </a:fld>
            <a:endParaRPr lang="de-DE" dirty="0"/>
          </a:p>
        </p:txBody>
      </p:sp>
      <p:sp>
        <p:nvSpPr>
          <p:cNvPr id="4" name="Untertitel 3"/>
          <p:cNvSpPr>
            <a:spLocks noGrp="1"/>
          </p:cNvSpPr>
          <p:nvPr>
            <p:ph type="subTitle" idx="13"/>
          </p:nvPr>
        </p:nvSpPr>
        <p:spPr>
          <a:xfrm>
            <a:off x="503238" y="708162"/>
            <a:ext cx="8137525" cy="449318"/>
          </a:xfrm>
        </p:spPr>
        <p:txBody>
          <a:bodyPr>
            <a:normAutofit/>
          </a:bodyPr>
          <a:lstStyle/>
          <a:p>
            <a:r>
              <a:rPr lang="de-DE" sz="2000" dirty="0" smtClean="0"/>
              <a:t>Arten von Forschungsdaten</a:t>
            </a:r>
            <a:endParaRPr lang="de-DE" sz="2000" dirty="0"/>
          </a:p>
        </p:txBody>
      </p:sp>
      <p:sp>
        <p:nvSpPr>
          <p:cNvPr id="3" name="Inhaltsplatzhalter 2"/>
          <p:cNvSpPr>
            <a:spLocks noGrp="1"/>
          </p:cNvSpPr>
          <p:nvPr>
            <p:ph idx="4294967295"/>
          </p:nvPr>
        </p:nvSpPr>
        <p:spPr>
          <a:xfrm>
            <a:off x="4731140" y="1257257"/>
            <a:ext cx="3909623" cy="3043872"/>
          </a:xfrm>
          <a:prstGeom prst="rect">
            <a:avLst/>
          </a:prstGeom>
        </p:spPr>
        <p:txBody>
          <a:bodyPr/>
          <a:lstStyle/>
          <a:p>
            <a:pPr>
              <a:lnSpc>
                <a:spcPct val="150000"/>
              </a:lnSpc>
              <a:spcBef>
                <a:spcPts val="0"/>
              </a:spcBef>
              <a:buClr>
                <a:srgbClr val="FF7900"/>
              </a:buClr>
              <a:buFont typeface="Wingdings" panose="05000000000000000000" pitchFamily="2" charset="2"/>
              <a:buChar char="§"/>
            </a:pPr>
            <a:r>
              <a:rPr lang="de-DE" sz="1400" i="1" dirty="0" smtClean="0"/>
              <a:t>Messdaten (roh + verarbeitet)</a:t>
            </a:r>
            <a:endParaRPr lang="de-DE" sz="1400" i="1" dirty="0"/>
          </a:p>
          <a:p>
            <a:pPr>
              <a:lnSpc>
                <a:spcPct val="150000"/>
              </a:lnSpc>
              <a:spcBef>
                <a:spcPts val="0"/>
              </a:spcBef>
              <a:buClr>
                <a:srgbClr val="FF7900"/>
              </a:buClr>
              <a:buFont typeface="Wingdings" panose="05000000000000000000" pitchFamily="2" charset="2"/>
              <a:buChar char="§"/>
            </a:pPr>
            <a:r>
              <a:rPr lang="de-DE" sz="1400" i="1" dirty="0" smtClean="0"/>
              <a:t>Simulationsdaten</a:t>
            </a:r>
          </a:p>
          <a:p>
            <a:pPr>
              <a:lnSpc>
                <a:spcPct val="150000"/>
              </a:lnSpc>
              <a:spcBef>
                <a:spcPts val="0"/>
              </a:spcBef>
              <a:buClr>
                <a:srgbClr val="FF7900"/>
              </a:buClr>
              <a:buFont typeface="Wingdings" panose="05000000000000000000" pitchFamily="2" charset="2"/>
              <a:buChar char="§"/>
            </a:pPr>
            <a:r>
              <a:rPr lang="de-DE" sz="1400" i="1" dirty="0" smtClean="0"/>
              <a:t>Beobachtungen</a:t>
            </a:r>
          </a:p>
          <a:p>
            <a:pPr>
              <a:lnSpc>
                <a:spcPct val="150000"/>
              </a:lnSpc>
              <a:spcBef>
                <a:spcPts val="0"/>
              </a:spcBef>
              <a:buClr>
                <a:srgbClr val="FF7900"/>
              </a:buClr>
              <a:buFont typeface="Wingdings" panose="05000000000000000000" pitchFamily="2" charset="2"/>
              <a:buChar char="§"/>
            </a:pPr>
            <a:r>
              <a:rPr lang="de-DE" sz="1400" i="1" dirty="0" smtClean="0"/>
              <a:t>Daten aus Umfragen und Interviews</a:t>
            </a:r>
            <a:endParaRPr lang="de-DE" sz="1400" i="1" dirty="0"/>
          </a:p>
          <a:p>
            <a:pPr>
              <a:lnSpc>
                <a:spcPct val="150000"/>
              </a:lnSpc>
              <a:spcBef>
                <a:spcPts val="0"/>
              </a:spcBef>
              <a:buClr>
                <a:srgbClr val="FF7900"/>
              </a:buClr>
              <a:buFont typeface="Wingdings" panose="05000000000000000000" pitchFamily="2" charset="2"/>
              <a:buChar char="§"/>
            </a:pPr>
            <a:r>
              <a:rPr lang="de-DE" sz="1400" i="1" dirty="0"/>
              <a:t>Software-Code, </a:t>
            </a:r>
            <a:r>
              <a:rPr lang="de-DE" sz="1400" i="1" dirty="0" smtClean="0"/>
              <a:t>Skripte</a:t>
            </a:r>
            <a:endParaRPr lang="de-DE" sz="1400" i="1" dirty="0"/>
          </a:p>
          <a:p>
            <a:pPr>
              <a:lnSpc>
                <a:spcPct val="150000"/>
              </a:lnSpc>
              <a:spcBef>
                <a:spcPts val="0"/>
              </a:spcBef>
              <a:buClr>
                <a:srgbClr val="FF7900"/>
              </a:buClr>
              <a:buFont typeface="Wingdings" panose="05000000000000000000" pitchFamily="2" charset="2"/>
              <a:buChar char="§"/>
            </a:pPr>
            <a:r>
              <a:rPr lang="de-DE" sz="1400" i="1" dirty="0"/>
              <a:t>Audio-visuelle Daten</a:t>
            </a:r>
          </a:p>
          <a:p>
            <a:pPr>
              <a:lnSpc>
                <a:spcPct val="150000"/>
              </a:lnSpc>
              <a:spcBef>
                <a:spcPts val="0"/>
              </a:spcBef>
              <a:buClr>
                <a:srgbClr val="FF7900"/>
              </a:buClr>
              <a:buFont typeface="Wingdings" panose="05000000000000000000" pitchFamily="2" charset="2"/>
              <a:buChar char="§"/>
            </a:pPr>
            <a:r>
              <a:rPr lang="de-DE" sz="1400" i="1" dirty="0"/>
              <a:t>Social-Media-Daten</a:t>
            </a:r>
          </a:p>
          <a:p>
            <a:pPr>
              <a:lnSpc>
                <a:spcPct val="100000"/>
              </a:lnSpc>
              <a:spcBef>
                <a:spcPts val="0"/>
              </a:spcBef>
              <a:buClr>
                <a:srgbClr val="FF7900"/>
              </a:buClr>
              <a:buFont typeface="Wingdings" panose="05000000000000000000" pitchFamily="2" charset="2"/>
              <a:buChar char="§"/>
            </a:pPr>
            <a:r>
              <a:rPr lang="de-DE" sz="1400" i="1" dirty="0" smtClean="0"/>
              <a:t>physische </a:t>
            </a:r>
            <a:r>
              <a:rPr lang="de-DE" sz="1400" i="1" dirty="0"/>
              <a:t>Objekte </a:t>
            </a:r>
            <a:r>
              <a:rPr lang="de-DE" sz="1400" i="1" dirty="0" smtClean="0"/>
              <a:t>in </a:t>
            </a:r>
            <a:r>
              <a:rPr lang="de-DE" sz="1400" i="1" dirty="0"/>
              <a:t>digitaler </a:t>
            </a:r>
            <a:r>
              <a:rPr lang="de-DE" sz="1400" i="1" dirty="0" smtClean="0"/>
              <a:t>Form (bspw. archäologische Artefakte)</a:t>
            </a:r>
          </a:p>
          <a:p>
            <a:pPr>
              <a:lnSpc>
                <a:spcPct val="150000"/>
              </a:lnSpc>
              <a:spcBef>
                <a:spcPts val="0"/>
              </a:spcBef>
              <a:buClr>
                <a:srgbClr val="FF7900"/>
              </a:buClr>
              <a:buFont typeface="Wingdings" panose="05000000000000000000" pitchFamily="2" charset="2"/>
              <a:buChar char="§"/>
            </a:pPr>
            <a:r>
              <a:rPr lang="de-DE" sz="1400" i="1" dirty="0" smtClean="0">
                <a:solidFill>
                  <a:srgbClr val="004479"/>
                </a:solidFill>
              </a:rPr>
              <a:t>…?</a:t>
            </a:r>
            <a:endParaRPr lang="de-DE" sz="1400" dirty="0">
              <a:solidFill>
                <a:srgbClr val="004479"/>
              </a:solidFill>
            </a:endParaRPr>
          </a:p>
          <a:p>
            <a:endParaRPr lang="de-DE" dirty="0"/>
          </a:p>
        </p:txBody>
      </p:sp>
      <p:grpSp>
        <p:nvGrpSpPr>
          <p:cNvPr id="7" name="Gruppieren 6"/>
          <p:cNvGrpSpPr/>
          <p:nvPr/>
        </p:nvGrpSpPr>
        <p:grpSpPr>
          <a:xfrm>
            <a:off x="503238" y="1316502"/>
            <a:ext cx="3891799" cy="3045498"/>
            <a:chOff x="1520428" y="1316502"/>
            <a:chExt cx="3433338" cy="3045498"/>
          </a:xfrm>
        </p:grpSpPr>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1674" y="1665756"/>
              <a:ext cx="2442092" cy="1721961"/>
            </a:xfrm>
            <a:prstGeom prst="rect">
              <a:avLst/>
            </a:prstGeom>
          </p:spPr>
        </p:pic>
        <p:pic>
          <p:nvPicPr>
            <p:cNvPr id="13" name="Grafik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7320" y="2537819"/>
              <a:ext cx="1894442" cy="1348803"/>
            </a:xfrm>
            <a:prstGeom prst="rect">
              <a:avLst/>
            </a:prstGeom>
          </p:spPr>
        </p:pic>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0428" y="1316502"/>
              <a:ext cx="2678369" cy="1339184"/>
            </a:xfrm>
            <a:prstGeom prst="rect">
              <a:avLst/>
            </a:prstGeom>
          </p:spPr>
        </p:pic>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0429" y="3204781"/>
              <a:ext cx="2130519" cy="1157219"/>
            </a:xfrm>
            <a:prstGeom prst="rect">
              <a:avLst/>
            </a:prstGeom>
          </p:spPr>
        </p:pic>
        <p:pic>
          <p:nvPicPr>
            <p:cNvPr id="10" name="Grafik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6568" y="2467705"/>
              <a:ext cx="622976" cy="622976"/>
            </a:xfrm>
            <a:prstGeom prst="rect">
              <a:avLst/>
            </a:prstGeom>
          </p:spPr>
        </p:pic>
      </p:grpSp>
      <p:pic>
        <p:nvPicPr>
          <p:cNvPr id="9" name="Grafik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9757" y="1873623"/>
            <a:ext cx="961285" cy="782063"/>
          </a:xfrm>
          <a:prstGeom prst="rect">
            <a:avLst/>
          </a:prstGeom>
        </p:spPr>
      </p:pic>
    </p:spTree>
    <p:extLst>
      <p:ext uri="{BB962C8B-B14F-4D97-AF65-F5344CB8AC3E}">
        <p14:creationId xmlns:p14="http://schemas.microsoft.com/office/powerpoint/2010/main" val="350578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smtClean="0"/>
              <a:t>Grundbegriffe</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9</a:t>
            </a:fld>
            <a:endParaRPr lang="de-DE" dirty="0"/>
          </a:p>
        </p:txBody>
      </p:sp>
      <p:sp>
        <p:nvSpPr>
          <p:cNvPr id="4" name="Untertitel 3"/>
          <p:cNvSpPr>
            <a:spLocks noGrp="1"/>
          </p:cNvSpPr>
          <p:nvPr>
            <p:ph type="subTitle" idx="13"/>
          </p:nvPr>
        </p:nvSpPr>
        <p:spPr/>
        <p:txBody>
          <a:bodyPr>
            <a:normAutofit/>
          </a:bodyPr>
          <a:lstStyle/>
          <a:p>
            <a:r>
              <a:rPr lang="en-GB" sz="2000" dirty="0" smtClean="0"/>
              <a:t>Definition Forschungsdatenmanagement</a:t>
            </a:r>
            <a:endParaRPr lang="en-GB" sz="2000" dirty="0"/>
          </a:p>
        </p:txBody>
      </p:sp>
      <p:sp>
        <p:nvSpPr>
          <p:cNvPr id="8" name="Textplatzhalter 7"/>
          <p:cNvSpPr>
            <a:spLocks noGrp="1"/>
          </p:cNvSpPr>
          <p:nvPr>
            <p:ph type="body" sz="quarter" idx="14"/>
          </p:nvPr>
        </p:nvSpPr>
        <p:spPr>
          <a:xfrm>
            <a:off x="468000" y="1698030"/>
            <a:ext cx="8137524" cy="2808725"/>
          </a:xfrm>
        </p:spPr>
        <p:txBody>
          <a:bodyPr/>
          <a:lstStyle/>
          <a:p>
            <a:pPr>
              <a:lnSpc>
                <a:spcPct val="100000"/>
              </a:lnSpc>
              <a:spcBef>
                <a:spcPts val="900"/>
              </a:spcBef>
              <a:spcAft>
                <a:spcPts val="900"/>
              </a:spcAft>
            </a:pPr>
            <a:r>
              <a:rPr lang="de-DE" sz="2400" i="1" dirty="0"/>
              <a:t>„Forschungsdatenmanagement (FDM) umfasst die </a:t>
            </a:r>
            <a:r>
              <a:rPr lang="de-DE" sz="2400" i="1" dirty="0">
                <a:solidFill>
                  <a:srgbClr val="FF7900"/>
                </a:solidFill>
              </a:rPr>
              <a:t>Prozesse</a:t>
            </a:r>
            <a:r>
              <a:rPr lang="de-DE" sz="2400" i="1" dirty="0"/>
              <a:t> der Transformation, Selektion und Speicherung von Forschungsdaten mit dem gemeinsamen </a:t>
            </a:r>
            <a:r>
              <a:rPr lang="de-DE" sz="2400" i="1" dirty="0">
                <a:solidFill>
                  <a:srgbClr val="FF7900"/>
                </a:solidFill>
              </a:rPr>
              <a:t>Ziel</a:t>
            </a:r>
            <a:r>
              <a:rPr lang="de-DE" sz="2400" i="1" dirty="0"/>
              <a:t>, diese </a:t>
            </a:r>
            <a:r>
              <a:rPr lang="de-DE" sz="2400" i="1" dirty="0">
                <a:solidFill>
                  <a:srgbClr val="FF7900"/>
                </a:solidFill>
              </a:rPr>
              <a:t>langfristig und personenunabhängig zugänglich</a:t>
            </a:r>
            <a:r>
              <a:rPr lang="de-DE" sz="2400" i="1" dirty="0"/>
              <a:t>, </a:t>
            </a:r>
            <a:r>
              <a:rPr lang="de-DE" sz="2400" i="1" dirty="0">
                <a:solidFill>
                  <a:srgbClr val="FF7900"/>
                </a:solidFill>
              </a:rPr>
              <a:t>nachnutzbar </a:t>
            </a:r>
            <a:r>
              <a:rPr lang="de-DE" sz="2400" i="1" dirty="0"/>
              <a:t>und </a:t>
            </a:r>
            <a:r>
              <a:rPr lang="de-DE" sz="2400" i="1" dirty="0">
                <a:solidFill>
                  <a:srgbClr val="FF7900"/>
                </a:solidFill>
              </a:rPr>
              <a:t>nachprüfbar</a:t>
            </a:r>
            <a:r>
              <a:rPr lang="de-DE" sz="2400" i="1" dirty="0"/>
              <a:t> zu halten.“</a:t>
            </a:r>
          </a:p>
          <a:p>
            <a:endParaRPr lang="en-GB" dirty="0"/>
          </a:p>
        </p:txBody>
      </p:sp>
      <p:sp>
        <p:nvSpPr>
          <p:cNvPr id="7" name="Textfeld 6"/>
          <p:cNvSpPr txBox="1"/>
          <p:nvPr/>
        </p:nvSpPr>
        <p:spPr>
          <a:xfrm>
            <a:off x="6300192" y="4223065"/>
            <a:ext cx="1944216" cy="207749"/>
          </a:xfrm>
          <a:prstGeom prst="rect">
            <a:avLst/>
          </a:prstGeom>
          <a:noFill/>
        </p:spPr>
        <p:txBody>
          <a:bodyPr wrap="square" rtlCol="0">
            <a:spAutoFit/>
          </a:bodyPr>
          <a:lstStyle/>
          <a:p>
            <a:r>
              <a:rPr lang="de-DE" sz="750" dirty="0">
                <a:solidFill>
                  <a:srgbClr val="000000"/>
                </a:solidFill>
              </a:rPr>
              <a:t>Quelle: forschungsdaten.info</a:t>
            </a:r>
          </a:p>
        </p:txBody>
      </p:sp>
    </p:spTree>
    <p:extLst>
      <p:ext uri="{BB962C8B-B14F-4D97-AF65-F5344CB8AC3E}">
        <p14:creationId xmlns:p14="http://schemas.microsoft.com/office/powerpoint/2010/main" val="40102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sign_TU_Ilmenau">
  <a:themeElements>
    <a:clrScheme name="TU Ilmenau">
      <a:dk1>
        <a:srgbClr val="004479"/>
      </a:dk1>
      <a:lt1>
        <a:srgbClr val="FFFFFF"/>
      </a:lt1>
      <a:dk2>
        <a:srgbClr val="003358"/>
      </a:dk2>
      <a:lt2>
        <a:srgbClr val="E7E6E6"/>
      </a:lt2>
      <a:accent1>
        <a:srgbClr val="FF7C00"/>
      </a:accent1>
      <a:accent2>
        <a:srgbClr val="22B5E3"/>
      </a:accent2>
      <a:accent3>
        <a:srgbClr val="A5A5A5"/>
      </a:accent3>
      <a:accent4>
        <a:srgbClr val="FFC000"/>
      </a:accent4>
      <a:accent5>
        <a:srgbClr val="5B9BD5"/>
      </a:accent5>
      <a:accent6>
        <a:srgbClr val="70AD47"/>
      </a:accent6>
      <a:hlink>
        <a:srgbClr val="003358"/>
      </a:hlink>
      <a:folHlink>
        <a:srgbClr val="7979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spAutoFit/>
      </a:bodyPr>
      <a:lstStyle>
        <a:defPPr marL="12700" algn="l">
          <a:lnSpc>
            <a:spcPts val="2300"/>
          </a:lnSpc>
          <a:spcBef>
            <a:spcPts val="480"/>
          </a:spcBef>
          <a:defRPr sz="1600" b="1" spc="-5" dirty="0">
            <a:solidFill>
              <a:srgbClr val="003358"/>
            </a:solidFill>
            <a:latin typeface="Arial"/>
            <a:cs typeface="Arial"/>
          </a:defRPr>
        </a:defPPr>
      </a:lstStyle>
    </a:txDef>
  </a:objectDefaults>
  <a:extraClrSchemeLst/>
  <a:extLst>
    <a:ext uri="{05A4C25C-085E-4340-85A3-A5531E510DB2}">
      <thm15:themeFamily xmlns:thm15="http://schemas.microsoft.com/office/thememl/2012/main" name="Präsentation1" id="{CD4BA848-6591-4D91-8501-17F660C3909B}" vid="{69CE01E0-F515-4425-8A44-DF98307A909B}"/>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eere Präsentation 13">
    <a:dk1>
      <a:srgbClr val="003359"/>
    </a:dk1>
    <a:lt1>
      <a:srgbClr val="FFFFFF"/>
    </a:lt1>
    <a:dk2>
      <a:srgbClr val="FF7900"/>
    </a:dk2>
    <a:lt2>
      <a:srgbClr val="808080"/>
    </a:lt2>
    <a:accent1>
      <a:srgbClr val="B4DCDC"/>
    </a:accent1>
    <a:accent2>
      <a:srgbClr val="FF7900"/>
    </a:accent2>
    <a:accent3>
      <a:srgbClr val="FFFFFF"/>
    </a:accent3>
    <a:accent4>
      <a:srgbClr val="002A4B"/>
    </a:accent4>
    <a:accent5>
      <a:srgbClr val="D6EBEB"/>
    </a:accent5>
    <a:accent6>
      <a:srgbClr val="E76D00"/>
    </a:accent6>
    <a:hlink>
      <a:srgbClr val="00747A"/>
    </a:hlink>
    <a:folHlink>
      <a:srgbClr val="78B6AB"/>
    </a:folHlink>
  </a:clrScheme>
  <a:fontScheme name="Leere Präsentation">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201912_PPT_Vorlage_16zu9</Template>
  <TotalTime>0</TotalTime>
  <Words>3648</Words>
  <Application>Microsoft Office PowerPoint</Application>
  <PresentationFormat>Bildschirmpräsentation (16:9)</PresentationFormat>
  <Paragraphs>702</Paragraphs>
  <Slides>75</Slides>
  <Notes>6</Notes>
  <HiddenSlides>0</HiddenSlides>
  <MMClips>1</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75</vt:i4>
      </vt:variant>
    </vt:vector>
  </HeadingPairs>
  <TitlesOfParts>
    <vt:vector size="81" baseType="lpstr">
      <vt:lpstr>ＭＳ Ｐゴシック</vt:lpstr>
      <vt:lpstr>Arial</vt:lpstr>
      <vt:lpstr>Calibri</vt:lpstr>
      <vt:lpstr>Symbol</vt:lpstr>
      <vt:lpstr>Wingdings</vt:lpstr>
      <vt:lpstr>Design_TU_Ilmenau</vt:lpstr>
      <vt:lpstr>Einführung ins Forschungsdatenmanagement </vt:lpstr>
      <vt:lpstr>Was Sie erwartet</vt:lpstr>
      <vt:lpstr>PowerPoint-Präsentation</vt:lpstr>
      <vt:lpstr>Wer ich bin</vt:lpstr>
      <vt:lpstr>PowerPoint-Präsentation</vt:lpstr>
      <vt:lpstr>Grundbegriffe</vt:lpstr>
      <vt:lpstr>Grundbegriffe</vt:lpstr>
      <vt:lpstr>Grundbegriffe</vt:lpstr>
      <vt:lpstr>Grundbegriffe</vt:lpstr>
      <vt:lpstr>Warum FDM?</vt:lpstr>
      <vt:lpstr>Warum FDM?</vt:lpstr>
      <vt:lpstr>Warum FDM?</vt:lpstr>
      <vt:lpstr>Warum FDM?</vt:lpstr>
      <vt:lpstr>Der Forschungsdatenlebenszyklus</vt:lpstr>
      <vt:lpstr>Der Forschungsdatenlebenszyklus</vt:lpstr>
      <vt:lpstr>PowerPoint-Präsentation</vt:lpstr>
      <vt:lpstr>Forschungsdaten-Policies und Leitlinien</vt:lpstr>
      <vt:lpstr>PowerPoint-Präsentation</vt:lpstr>
      <vt:lpstr>PowerPoint-Präsentation</vt:lpstr>
      <vt:lpstr>PowerPoint-Präsentation</vt:lpstr>
      <vt:lpstr>PowerPoint-Präsentation</vt:lpstr>
      <vt:lpstr>Die FAIR-Prinzipien</vt:lpstr>
      <vt:lpstr>PowerPoint-Präsentation</vt:lpstr>
      <vt:lpstr>PowerPoint-Präsentation</vt:lpstr>
      <vt:lpstr>Planen und Organisieren</vt:lpstr>
      <vt:lpstr>PowerPoint-Präsentation</vt:lpstr>
      <vt:lpstr>Planen und Organisieren</vt:lpstr>
      <vt:lpstr>PowerPoint-Präsentation</vt:lpstr>
      <vt:lpstr>Planen und Organisieren</vt:lpstr>
      <vt:lpstr>Planen und Organisieren</vt:lpstr>
      <vt:lpstr>Datendokumentation und Metadaten</vt:lpstr>
      <vt:lpstr>PowerPoint-Präsentation</vt:lpstr>
      <vt:lpstr>PowerPoint-Präsentation</vt:lpstr>
      <vt:lpstr>PowerPoint-Präsentation</vt:lpstr>
      <vt:lpstr>PowerPoint-Präsentation</vt:lpstr>
      <vt:lpstr>PowerPoint-Präsentation</vt:lpstr>
      <vt:lpstr>PowerPoint-Präsentation</vt:lpstr>
      <vt:lpstr>Zugang und Publikation</vt:lpstr>
      <vt:lpstr>Zugang und Publikation</vt:lpstr>
      <vt:lpstr>Zugang und Publikation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Speicherung und (Langzeit)Archivierung</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Speicherung und (Langzeit)Archivierung</vt:lpstr>
      <vt:lpstr>Speicherung und (Langzeit)Archivierung</vt:lpstr>
      <vt:lpstr>Speicherung und (Langzeit)Archivierung</vt:lpstr>
      <vt:lpstr>Rechtliche Aspekte</vt:lpstr>
      <vt:lpstr>PowerPoint-Präsentation</vt:lpstr>
      <vt:lpstr>PowerPoint-Präsentation</vt:lpstr>
      <vt:lpstr>PowerPoint-Präsentation</vt:lpstr>
      <vt:lpstr>Rechtliche Aspekte</vt:lpstr>
      <vt:lpstr>Rechtliche Aspekte</vt:lpstr>
      <vt:lpstr>PowerPoint-Präsentation</vt:lpstr>
      <vt:lpstr>PowerPoint-Präsentation</vt:lpstr>
      <vt:lpstr>Rechtliche Aspekte</vt:lpstr>
      <vt:lpstr>Weiterführende Information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ins Forschungsdatenmanagement</dc:title>
  <dc:creator>Jessica Rex</dc:creator>
  <cp:lastModifiedBy>Jessica Rex</cp:lastModifiedBy>
  <cp:revision>50</cp:revision>
  <dcterms:created xsi:type="dcterms:W3CDTF">2021-02-23T14:32:43Z</dcterms:created>
  <dcterms:modified xsi:type="dcterms:W3CDTF">2021-02-24T16:03:52Z</dcterms:modified>
</cp:coreProperties>
</file>